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tiff" ContentType="image/tif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92" r:id="rId2"/>
    <p:sldId id="265" r:id="rId3"/>
    <p:sldId id="257" r:id="rId4"/>
    <p:sldId id="258" r:id="rId5"/>
    <p:sldId id="264" r:id="rId6"/>
    <p:sldId id="290" r:id="rId7"/>
    <p:sldId id="280" r:id="rId8"/>
    <p:sldId id="284" r:id="rId9"/>
    <p:sldId id="283" r:id="rId10"/>
    <p:sldId id="268" r:id="rId11"/>
    <p:sldId id="285" r:id="rId12"/>
    <p:sldId id="289" r:id="rId13"/>
    <p:sldId id="282" r:id="rId14"/>
    <p:sldId id="266" r:id="rId15"/>
    <p:sldId id="29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2" autoAdjust="0"/>
    <p:restoredTop sz="94660"/>
  </p:normalViewPr>
  <p:slideViewPr>
    <p:cSldViewPr>
      <p:cViewPr varScale="1">
        <p:scale>
          <a:sx n="85" d="100"/>
          <a:sy n="85" d="100"/>
        </p:scale>
        <p:origin x="-331" y="-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2AED30-9D04-4946-9E0E-63DFF615696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F3DB74-CCD3-4E78-9128-9D1E8356DB0E}">
      <dgm:prSet phldrT="[Текст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gm:t>
    </dgm:pt>
    <dgm:pt modelId="{20AC935D-37D4-487B-BC88-8F291E6B97B9}" type="parTrans" cxnId="{0F550779-9DB3-45EB-9CEF-3DCE3DE6C1C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3CE6D3-0381-479E-904C-8D8FCB50E456}" type="sibTrans" cxnId="{0F550779-9DB3-45EB-9CEF-3DCE3DE6C1C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ED1707-EC36-447C-BEA5-32F415B0641A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gm:t>
    </dgm:pt>
    <dgm:pt modelId="{6458DFB6-CEC2-4AA6-93A4-8602F5BEBB03}" type="parTrans" cxnId="{2C32106A-C439-4380-B2F5-606798D4EA7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C172E6-8D66-44A1-B478-E69D12ABBF9E}" type="sibTrans" cxnId="{2C32106A-C439-4380-B2F5-606798D4EA7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083CC4-AA65-471D-AD9F-D2AD5FE39CD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Создание </a:t>
          </a:r>
          <a:r>
            <a:rPr lang="kk-KZ" sz="1800" dirty="0">
              <a:latin typeface="Arial" panose="020B0604020202020204" pitchFamily="34" charset="0"/>
              <a:cs typeface="Arial" panose="020B0604020202020204" pitchFamily="34" charset="0"/>
            </a:rPr>
            <a:t>структуры доверия 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6C362E-366C-4E3E-97D0-694A4E8AF8A6}" type="parTrans" cxnId="{BB1DB034-183E-4E18-9164-5CBFF6C405A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B1A108-0C4E-433B-A9B5-8AA2C96D8E0D}" type="sibTrans" cxnId="{BB1DB034-183E-4E18-9164-5CBFF6C405A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7C3646-B8E5-4760-AA43-E68B1D2DFB80}">
      <dgm:prSet phldrT="[Текст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gm:t>
    </dgm:pt>
    <dgm:pt modelId="{7A041868-1619-47F2-8D3A-1F973A9A5F6A}" type="parTrans" cxnId="{0A5AF7B3-5B88-43E0-A159-93F4D0176F8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C31E5F-925A-4F1E-B883-CCF7C94D349A}" type="sibTrans" cxnId="{0A5AF7B3-5B88-43E0-A159-93F4D0176F8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E9FA94-CAA1-4896-9463-C5BCC2123AF2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6</a:t>
          </a:r>
        </a:p>
      </dgm:t>
    </dgm:pt>
    <dgm:pt modelId="{E7623661-A1B4-4273-8796-2168C03C5914}" type="parTrans" cxnId="{521540A2-4BC5-44CB-9375-353205B9E6E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CA72AA-C334-4D23-9155-7CB3037F2D65}" type="sibTrans" cxnId="{521540A2-4BC5-44CB-9375-353205B9E6E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02D5E8-088B-4897-AFEE-7DE20907A435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4</a:t>
          </a:r>
        </a:p>
      </dgm:t>
    </dgm:pt>
    <dgm:pt modelId="{F635E471-A079-4166-835F-E9829BFCD0E5}" type="parTrans" cxnId="{97DDBFEB-40D1-44CB-AC8D-33BE2C1D3D9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6587BF-BA29-4D45-8A75-2E30A31F87FA}" type="sibTrans" cxnId="{97DDBFEB-40D1-44CB-AC8D-33BE2C1D3D9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98FDE5-F866-4C23-BE07-11E90C23B98E}">
      <dgm:prSet phldrT="[Текст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5</a:t>
          </a:r>
        </a:p>
      </dgm:t>
    </dgm:pt>
    <dgm:pt modelId="{4B570EDE-8D9D-4975-9171-2EEF96F1315F}" type="parTrans" cxnId="{838999BA-7434-41B9-AB49-B0CE76CAEA5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A53848-4D48-4D23-879B-C21C2BAFFF24}" type="sibTrans" cxnId="{838999BA-7434-41B9-AB49-B0CE76CAEA5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E98FDE-2B2C-4309-AFEF-4DF29CEFC9F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Создание безопасной кибер-экосистемы</a:t>
          </a:r>
        </a:p>
      </dgm:t>
    </dgm:pt>
    <dgm:pt modelId="{67C0719D-8E5E-492E-90EE-DB8CF964C5D6}" type="sibTrans" cxnId="{AE97CB22-690F-4BDE-B655-8D66095AA0A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296327-A94D-404C-9492-23C5B03686FD}" type="parTrans" cxnId="{AE97CB22-690F-4BDE-B655-8D66095AA0A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97E512-FD8A-4418-86B3-AA4136098B21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Укрепление нормативно-правовой базы</a:t>
          </a:r>
        </a:p>
      </dgm:t>
    </dgm:pt>
    <dgm:pt modelId="{AFE3CDCE-CAD2-4B78-8CD8-96A11A8DCE19}" type="sibTrans" cxnId="{BB9AAF96-5AE5-4373-AF4F-A8670F620DC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7EBC92-3991-4B33-A1D7-5121B0607271}" type="parTrans" cxnId="{BB9AAF96-5AE5-4373-AF4F-A8670F620DC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64052B-23E1-48E8-804E-D90FA1F0D988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Поощрение открытых стандартов</a:t>
          </a:r>
        </a:p>
      </dgm:t>
    </dgm:pt>
    <dgm:pt modelId="{E8C5FA17-758C-4525-8CE4-D196DB3CEFC8}" type="parTrans" cxnId="{18AB8D4D-83C0-400A-87C3-EAC5ADFA686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DB3B3B-E32B-419E-9652-56583C75DDEB}" type="sibTrans" cxnId="{18AB8D4D-83C0-400A-87C3-EAC5ADFA686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4FA340-0455-4F65-B98D-DBAF489D185A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Создание механизмов для информационной безопасности</a:t>
          </a:r>
        </a:p>
      </dgm:t>
    </dgm:pt>
    <dgm:pt modelId="{40B201E3-7426-481A-BB1C-6264ECB0D6A4}" type="parTrans" cxnId="{81F55691-8F83-412B-BF8A-457F2763A8D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3C39B7-4E13-4049-877F-58E9996367AC}" type="sibTrans" cxnId="{81F55691-8F83-412B-BF8A-457F2763A8D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EF3309-1294-41C4-9FBE-3924AC25A6E9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7</a:t>
          </a:r>
        </a:p>
      </dgm:t>
    </dgm:pt>
    <dgm:pt modelId="{B68FABD8-A27C-419C-BC6B-F59CFE61B4DE}" type="sibTrans" cxnId="{43C2175F-4282-4909-AF9F-8D54B52AF41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054818-16AD-4892-963C-1B6461058836}" type="parTrans" cxnId="{43C2175F-4282-4909-AF9F-8D54B52AF41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55A1D9-4753-4B78-B014-74D517DBB4C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Обеспечение безопасности услуг электронного управления</a:t>
          </a:r>
        </a:p>
      </dgm:t>
    </dgm:pt>
    <dgm:pt modelId="{21FDCA05-875A-4170-BC6E-E209BE73E54A}" type="sibTrans" cxnId="{3FD08DDA-CA15-422D-831C-54E6C85CE8E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987510-14A7-4203-84FF-613BB72B1620}" type="parTrans" cxnId="{3FD08DDA-CA15-422D-831C-54E6C85CE8E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C5C25D-4253-47A8-AE55-F9819F49A67E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Защита важной информационной структуры</a:t>
          </a:r>
        </a:p>
      </dgm:t>
    </dgm:pt>
    <dgm:pt modelId="{247FA7A1-4A64-4C92-B615-1654A95D62CA}" type="parTrans" cxnId="{70C3E19F-EFFD-45E4-B5D6-CC01B03240D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8BB97B-D81D-481D-B1B3-F22A0ABFC9E6}" type="sibTrans" cxnId="{70C3E19F-EFFD-45E4-B5D6-CC01B03240D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C2BB26-118E-49E9-842B-82A6BF14ED8D}" type="pres">
      <dgm:prSet presAssocID="{502AED30-9D04-4946-9E0E-63DFF615696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D946AE-453F-4D8E-8AC8-29904BC1D5EE}" type="pres">
      <dgm:prSet presAssocID="{10F3DB74-CCD3-4E78-9128-9D1E8356DB0E}" presName="composite" presStyleCnt="0"/>
      <dgm:spPr/>
    </dgm:pt>
    <dgm:pt modelId="{E645980B-8CD9-4D5B-B3C7-8A470B5914C9}" type="pres">
      <dgm:prSet presAssocID="{10F3DB74-CCD3-4E78-9128-9D1E8356DB0E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C82BBC-B3E1-496F-9489-3CAC235858DD}" type="pres">
      <dgm:prSet presAssocID="{10F3DB74-CCD3-4E78-9128-9D1E8356DB0E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D481AD-F6FC-4831-A4F0-2D47216E9969}" type="pres">
      <dgm:prSet presAssocID="{753CE6D3-0381-479E-904C-8D8FCB50E456}" presName="sp" presStyleCnt="0"/>
      <dgm:spPr/>
    </dgm:pt>
    <dgm:pt modelId="{A7BEDBDF-0736-415C-B754-114E8D6F9E16}" type="pres">
      <dgm:prSet presAssocID="{46ED1707-EC36-447C-BEA5-32F415B0641A}" presName="composite" presStyleCnt="0"/>
      <dgm:spPr/>
    </dgm:pt>
    <dgm:pt modelId="{09A76AE1-3976-4ADC-895E-4F0F56272095}" type="pres">
      <dgm:prSet presAssocID="{46ED1707-EC36-447C-BEA5-32F415B0641A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44570E-A551-4D21-B021-6FC1CA269074}" type="pres">
      <dgm:prSet presAssocID="{46ED1707-EC36-447C-BEA5-32F415B0641A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125F32-FC79-46F0-9B00-85E42B1ED3F1}" type="pres">
      <dgm:prSet presAssocID="{ACC172E6-8D66-44A1-B478-E69D12ABBF9E}" presName="sp" presStyleCnt="0"/>
      <dgm:spPr/>
    </dgm:pt>
    <dgm:pt modelId="{5CBE7599-B808-4515-A2DE-9191919D3258}" type="pres">
      <dgm:prSet presAssocID="{157C3646-B8E5-4760-AA43-E68B1D2DFB80}" presName="composite" presStyleCnt="0"/>
      <dgm:spPr/>
    </dgm:pt>
    <dgm:pt modelId="{0CE011A2-0A30-4CE3-B576-BB6804F349BA}" type="pres">
      <dgm:prSet presAssocID="{157C3646-B8E5-4760-AA43-E68B1D2DFB80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13E8BB-C695-45EA-9400-A1F7B0F4AA12}" type="pres">
      <dgm:prSet presAssocID="{157C3646-B8E5-4760-AA43-E68B1D2DFB80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C29B9-DBDD-4735-98D2-9FB9FAAC5689}" type="pres">
      <dgm:prSet presAssocID="{E6C31E5F-925A-4F1E-B883-CCF7C94D349A}" presName="sp" presStyleCnt="0"/>
      <dgm:spPr/>
    </dgm:pt>
    <dgm:pt modelId="{6D0C5F24-0663-4501-95EC-98D03C37D4C3}" type="pres">
      <dgm:prSet presAssocID="{7002D5E8-088B-4897-AFEE-7DE20907A435}" presName="composite" presStyleCnt="0"/>
      <dgm:spPr/>
    </dgm:pt>
    <dgm:pt modelId="{C9F4EDF3-F752-4C1D-A8E1-6B919EB45DAF}" type="pres">
      <dgm:prSet presAssocID="{7002D5E8-088B-4897-AFEE-7DE20907A435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6C941-CF77-48A6-9169-D37F37604FBE}" type="pres">
      <dgm:prSet presAssocID="{7002D5E8-088B-4897-AFEE-7DE20907A435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F4F1D6-FE77-42DE-BC61-6B2268E04CC5}" type="pres">
      <dgm:prSet presAssocID="{7D6587BF-BA29-4D45-8A75-2E30A31F87FA}" presName="sp" presStyleCnt="0"/>
      <dgm:spPr/>
    </dgm:pt>
    <dgm:pt modelId="{CE0DE93F-0A33-4031-8767-DBECFAF7BAF5}" type="pres">
      <dgm:prSet presAssocID="{1D98FDE5-F866-4C23-BE07-11E90C23B98E}" presName="composite" presStyleCnt="0"/>
      <dgm:spPr/>
    </dgm:pt>
    <dgm:pt modelId="{61121112-DA8F-4F41-908B-26EA9F7A3918}" type="pres">
      <dgm:prSet presAssocID="{1D98FDE5-F866-4C23-BE07-11E90C23B98E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4AE20B-270A-4B36-85DC-2B4B9196D5A8}" type="pres">
      <dgm:prSet presAssocID="{1D98FDE5-F866-4C23-BE07-11E90C23B98E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B080D-996D-499C-A7CF-322C3B364B7F}" type="pres">
      <dgm:prSet presAssocID="{8DA53848-4D48-4D23-879B-C21C2BAFFF24}" presName="sp" presStyleCnt="0"/>
      <dgm:spPr/>
    </dgm:pt>
    <dgm:pt modelId="{1818DA39-FAD3-48EE-B9BF-2A9393573AFE}" type="pres">
      <dgm:prSet presAssocID="{37E9FA94-CAA1-4896-9463-C5BCC2123AF2}" presName="composite" presStyleCnt="0"/>
      <dgm:spPr/>
    </dgm:pt>
    <dgm:pt modelId="{85C35602-F609-45F5-9833-65FA08829348}" type="pres">
      <dgm:prSet presAssocID="{37E9FA94-CAA1-4896-9463-C5BCC2123AF2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5A0E69-E4BE-4D96-9750-A009D818A19A}" type="pres">
      <dgm:prSet presAssocID="{37E9FA94-CAA1-4896-9463-C5BCC2123AF2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080310-4AE7-4F86-9D5E-7CF4548C34B6}" type="pres">
      <dgm:prSet presAssocID="{F6CA72AA-C334-4D23-9155-7CB3037F2D65}" presName="sp" presStyleCnt="0"/>
      <dgm:spPr/>
    </dgm:pt>
    <dgm:pt modelId="{E5736ACE-F1D1-4E4F-AD74-435E48426BB7}" type="pres">
      <dgm:prSet presAssocID="{32EF3309-1294-41C4-9FBE-3924AC25A6E9}" presName="composite" presStyleCnt="0"/>
      <dgm:spPr/>
    </dgm:pt>
    <dgm:pt modelId="{CEF79390-5349-40F9-A152-072851B9785E}" type="pres">
      <dgm:prSet presAssocID="{32EF3309-1294-41C4-9FBE-3924AC25A6E9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7645B5-0752-484B-B02D-48EA1218F276}" type="pres">
      <dgm:prSet presAssocID="{32EF3309-1294-41C4-9FBE-3924AC25A6E9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D08DDA-CA15-422D-831C-54E6C85CE8E6}" srcId="{37E9FA94-CAA1-4896-9463-C5BCC2123AF2}" destId="{EE55A1D9-4753-4B78-B014-74D517DBB4C4}" srcOrd="0" destOrd="0" parTransId="{A3987510-14A7-4203-84FF-613BB72B1620}" sibTransId="{21FDCA05-875A-4170-BC6E-E209BE73E54A}"/>
    <dgm:cxn modelId="{BB1DB034-183E-4E18-9164-5CBFF6C405A0}" srcId="{46ED1707-EC36-447C-BEA5-32F415B0641A}" destId="{96083CC4-AA65-471D-AD9F-D2AD5FE39CD4}" srcOrd="0" destOrd="0" parTransId="{486C362E-366C-4E3E-97D0-694A4E8AF8A6}" sibTransId="{C4B1A108-0C4E-433B-A9B5-8AA2C96D8E0D}"/>
    <dgm:cxn modelId="{DD23F43D-6F4A-4C6D-A3C4-5EB13CAEA499}" type="presOf" srcId="{1D98FDE5-F866-4C23-BE07-11E90C23B98E}" destId="{61121112-DA8F-4F41-908B-26EA9F7A3918}" srcOrd="0" destOrd="0" presId="urn:microsoft.com/office/officeart/2005/8/layout/chevron2"/>
    <dgm:cxn modelId="{81F55691-8F83-412B-BF8A-457F2763A8D2}" srcId="{1D98FDE5-F866-4C23-BE07-11E90C23B98E}" destId="{754FA340-0455-4F65-B98D-DBAF489D185A}" srcOrd="0" destOrd="0" parTransId="{40B201E3-7426-481A-BB1C-6264ECB0D6A4}" sibTransId="{8B3C39B7-4E13-4049-877F-58E9996367AC}"/>
    <dgm:cxn modelId="{ED600629-9D69-4D89-B828-7855937B6C1A}" type="presOf" srcId="{EE55A1D9-4753-4B78-B014-74D517DBB4C4}" destId="{EE5A0E69-E4BE-4D96-9750-A009D818A19A}" srcOrd="0" destOrd="0" presId="urn:microsoft.com/office/officeart/2005/8/layout/chevron2"/>
    <dgm:cxn modelId="{8EE51728-3B08-41C3-BF6E-4D766204A13F}" type="presOf" srcId="{32EF3309-1294-41C4-9FBE-3924AC25A6E9}" destId="{CEF79390-5349-40F9-A152-072851B9785E}" srcOrd="0" destOrd="0" presId="urn:microsoft.com/office/officeart/2005/8/layout/chevron2"/>
    <dgm:cxn modelId="{2C32106A-C439-4380-B2F5-606798D4EA76}" srcId="{502AED30-9D04-4946-9E0E-63DFF6156960}" destId="{46ED1707-EC36-447C-BEA5-32F415B0641A}" srcOrd="1" destOrd="0" parTransId="{6458DFB6-CEC2-4AA6-93A4-8602F5BEBB03}" sibTransId="{ACC172E6-8D66-44A1-B478-E69D12ABBF9E}"/>
    <dgm:cxn modelId="{B607E970-A4C2-458E-A9B6-DC317C3BA2DF}" type="presOf" srcId="{754FA340-0455-4F65-B98D-DBAF489D185A}" destId="{904AE20B-270A-4B36-85DC-2B4B9196D5A8}" srcOrd="0" destOrd="0" presId="urn:microsoft.com/office/officeart/2005/8/layout/chevron2"/>
    <dgm:cxn modelId="{AE97CB22-690F-4BDE-B655-8D66095AA0A5}" srcId="{10F3DB74-CCD3-4E78-9128-9D1E8356DB0E}" destId="{18E98FDE-2B2C-4309-AFEF-4DF29CEFC9F0}" srcOrd="0" destOrd="0" parTransId="{E8296327-A94D-404C-9492-23C5B03686FD}" sibTransId="{67C0719D-8E5E-492E-90EE-DB8CF964C5D6}"/>
    <dgm:cxn modelId="{085CC069-84A3-4C65-8770-08BBC63FFB8B}" type="presOf" srcId="{7797E512-FD8A-4418-86B3-AA4136098B21}" destId="{0613E8BB-C695-45EA-9400-A1F7B0F4AA12}" srcOrd="0" destOrd="0" presId="urn:microsoft.com/office/officeart/2005/8/layout/chevron2"/>
    <dgm:cxn modelId="{0EA2F73D-80FE-41B7-BA71-E8024A950EF9}" type="presOf" srcId="{D664052B-23E1-48E8-804E-D90FA1F0D988}" destId="{EA16C941-CF77-48A6-9169-D37F37604FBE}" srcOrd="0" destOrd="0" presId="urn:microsoft.com/office/officeart/2005/8/layout/chevron2"/>
    <dgm:cxn modelId="{8B929983-F601-491B-8875-CFBF530FE211}" type="presOf" srcId="{10F3DB74-CCD3-4E78-9128-9D1E8356DB0E}" destId="{E645980B-8CD9-4D5B-B3C7-8A470B5914C9}" srcOrd="0" destOrd="0" presId="urn:microsoft.com/office/officeart/2005/8/layout/chevron2"/>
    <dgm:cxn modelId="{43C2175F-4282-4909-AF9F-8D54B52AF41E}" srcId="{502AED30-9D04-4946-9E0E-63DFF6156960}" destId="{32EF3309-1294-41C4-9FBE-3924AC25A6E9}" srcOrd="6" destOrd="0" parTransId="{DE054818-16AD-4892-963C-1B6461058836}" sibTransId="{B68FABD8-A27C-419C-BC6B-F59CFE61B4DE}"/>
    <dgm:cxn modelId="{70C3E19F-EFFD-45E4-B5D6-CC01B03240DD}" srcId="{32EF3309-1294-41C4-9FBE-3924AC25A6E9}" destId="{24C5C25D-4253-47A8-AE55-F9819F49A67E}" srcOrd="0" destOrd="0" parTransId="{247FA7A1-4A64-4C92-B615-1654A95D62CA}" sibTransId="{608BB97B-D81D-481D-B1B3-F22A0ABFC9E6}"/>
    <dgm:cxn modelId="{521540A2-4BC5-44CB-9375-353205B9E6ED}" srcId="{502AED30-9D04-4946-9E0E-63DFF6156960}" destId="{37E9FA94-CAA1-4896-9463-C5BCC2123AF2}" srcOrd="5" destOrd="0" parTransId="{E7623661-A1B4-4273-8796-2168C03C5914}" sibTransId="{F6CA72AA-C334-4D23-9155-7CB3037F2D65}"/>
    <dgm:cxn modelId="{747D6A4B-7756-4117-8EB3-715B61EE87AC}" type="presOf" srcId="{24C5C25D-4253-47A8-AE55-F9819F49A67E}" destId="{177645B5-0752-484B-B02D-48EA1218F276}" srcOrd="0" destOrd="0" presId="urn:microsoft.com/office/officeart/2005/8/layout/chevron2"/>
    <dgm:cxn modelId="{6AC250FA-AD8C-430E-B50A-1D0401EB5EC0}" type="presOf" srcId="{157C3646-B8E5-4760-AA43-E68B1D2DFB80}" destId="{0CE011A2-0A30-4CE3-B576-BB6804F349BA}" srcOrd="0" destOrd="0" presId="urn:microsoft.com/office/officeart/2005/8/layout/chevron2"/>
    <dgm:cxn modelId="{51F34A35-E37C-4BC8-AC69-C39F621AE344}" type="presOf" srcId="{18E98FDE-2B2C-4309-AFEF-4DF29CEFC9F0}" destId="{B8C82BBC-B3E1-496F-9489-3CAC235858DD}" srcOrd="0" destOrd="0" presId="urn:microsoft.com/office/officeart/2005/8/layout/chevron2"/>
    <dgm:cxn modelId="{838999BA-7434-41B9-AB49-B0CE76CAEA53}" srcId="{502AED30-9D04-4946-9E0E-63DFF6156960}" destId="{1D98FDE5-F866-4C23-BE07-11E90C23B98E}" srcOrd="4" destOrd="0" parTransId="{4B570EDE-8D9D-4975-9171-2EEF96F1315F}" sibTransId="{8DA53848-4D48-4D23-879B-C21C2BAFFF24}"/>
    <dgm:cxn modelId="{0F550779-9DB3-45EB-9CEF-3DCE3DE6C1C1}" srcId="{502AED30-9D04-4946-9E0E-63DFF6156960}" destId="{10F3DB74-CCD3-4E78-9128-9D1E8356DB0E}" srcOrd="0" destOrd="0" parTransId="{20AC935D-37D4-487B-BC88-8F291E6B97B9}" sibTransId="{753CE6D3-0381-479E-904C-8D8FCB50E456}"/>
    <dgm:cxn modelId="{97DDBFEB-40D1-44CB-AC8D-33BE2C1D3D93}" srcId="{502AED30-9D04-4946-9E0E-63DFF6156960}" destId="{7002D5E8-088B-4897-AFEE-7DE20907A435}" srcOrd="3" destOrd="0" parTransId="{F635E471-A079-4166-835F-E9829BFCD0E5}" sibTransId="{7D6587BF-BA29-4D45-8A75-2E30A31F87FA}"/>
    <dgm:cxn modelId="{18AB8D4D-83C0-400A-87C3-EAC5ADFA6860}" srcId="{7002D5E8-088B-4897-AFEE-7DE20907A435}" destId="{D664052B-23E1-48E8-804E-D90FA1F0D988}" srcOrd="0" destOrd="0" parTransId="{E8C5FA17-758C-4525-8CE4-D196DB3CEFC8}" sibTransId="{5FDB3B3B-E32B-419E-9652-56583C75DDEB}"/>
    <dgm:cxn modelId="{2FB9DCEB-A7BC-437E-9257-3C8C29A6D65B}" type="presOf" srcId="{7002D5E8-088B-4897-AFEE-7DE20907A435}" destId="{C9F4EDF3-F752-4C1D-A8E1-6B919EB45DAF}" srcOrd="0" destOrd="0" presId="urn:microsoft.com/office/officeart/2005/8/layout/chevron2"/>
    <dgm:cxn modelId="{35680B1B-C0A7-4A1B-9D94-0A159AFFE284}" type="presOf" srcId="{96083CC4-AA65-471D-AD9F-D2AD5FE39CD4}" destId="{AA44570E-A551-4D21-B021-6FC1CA269074}" srcOrd="0" destOrd="0" presId="urn:microsoft.com/office/officeart/2005/8/layout/chevron2"/>
    <dgm:cxn modelId="{B604B550-DA43-42B7-892E-733AEF11D951}" type="presOf" srcId="{37E9FA94-CAA1-4896-9463-C5BCC2123AF2}" destId="{85C35602-F609-45F5-9833-65FA08829348}" srcOrd="0" destOrd="0" presId="urn:microsoft.com/office/officeart/2005/8/layout/chevron2"/>
    <dgm:cxn modelId="{0A5AF7B3-5B88-43E0-A159-93F4D0176F8A}" srcId="{502AED30-9D04-4946-9E0E-63DFF6156960}" destId="{157C3646-B8E5-4760-AA43-E68B1D2DFB80}" srcOrd="2" destOrd="0" parTransId="{7A041868-1619-47F2-8D3A-1F973A9A5F6A}" sibTransId="{E6C31E5F-925A-4F1E-B883-CCF7C94D349A}"/>
    <dgm:cxn modelId="{BB9AAF96-5AE5-4373-AF4F-A8670F620DCB}" srcId="{157C3646-B8E5-4760-AA43-E68B1D2DFB80}" destId="{7797E512-FD8A-4418-86B3-AA4136098B21}" srcOrd="0" destOrd="0" parTransId="{D07EBC92-3991-4B33-A1D7-5121B0607271}" sibTransId="{AFE3CDCE-CAD2-4B78-8CD8-96A11A8DCE19}"/>
    <dgm:cxn modelId="{E09909D8-9874-4341-8C27-DEB072FCEE08}" type="presOf" srcId="{502AED30-9D04-4946-9E0E-63DFF6156960}" destId="{57C2BB26-118E-49E9-842B-82A6BF14ED8D}" srcOrd="0" destOrd="0" presId="urn:microsoft.com/office/officeart/2005/8/layout/chevron2"/>
    <dgm:cxn modelId="{8E395EC5-C382-4928-B5CC-0109DFA94C4E}" type="presOf" srcId="{46ED1707-EC36-447C-BEA5-32F415B0641A}" destId="{09A76AE1-3976-4ADC-895E-4F0F56272095}" srcOrd="0" destOrd="0" presId="urn:microsoft.com/office/officeart/2005/8/layout/chevron2"/>
    <dgm:cxn modelId="{D368433B-EE56-499B-B0D3-0B83871D9EF7}" type="presParOf" srcId="{57C2BB26-118E-49E9-842B-82A6BF14ED8D}" destId="{61D946AE-453F-4D8E-8AC8-29904BC1D5EE}" srcOrd="0" destOrd="0" presId="urn:microsoft.com/office/officeart/2005/8/layout/chevron2"/>
    <dgm:cxn modelId="{11FCB80C-A859-4BBE-80C7-1ADB142EACAC}" type="presParOf" srcId="{61D946AE-453F-4D8E-8AC8-29904BC1D5EE}" destId="{E645980B-8CD9-4D5B-B3C7-8A470B5914C9}" srcOrd="0" destOrd="0" presId="urn:microsoft.com/office/officeart/2005/8/layout/chevron2"/>
    <dgm:cxn modelId="{66A06D0B-13ED-4B52-8B68-ABF5C0C87B5A}" type="presParOf" srcId="{61D946AE-453F-4D8E-8AC8-29904BC1D5EE}" destId="{B8C82BBC-B3E1-496F-9489-3CAC235858DD}" srcOrd="1" destOrd="0" presId="urn:microsoft.com/office/officeart/2005/8/layout/chevron2"/>
    <dgm:cxn modelId="{B083F1A8-C6EB-4244-9A75-6ACFB823AC10}" type="presParOf" srcId="{57C2BB26-118E-49E9-842B-82A6BF14ED8D}" destId="{EFD481AD-F6FC-4831-A4F0-2D47216E9969}" srcOrd="1" destOrd="0" presId="urn:microsoft.com/office/officeart/2005/8/layout/chevron2"/>
    <dgm:cxn modelId="{04095FBA-9A8F-4A1E-8822-0CB9D651160A}" type="presParOf" srcId="{57C2BB26-118E-49E9-842B-82A6BF14ED8D}" destId="{A7BEDBDF-0736-415C-B754-114E8D6F9E16}" srcOrd="2" destOrd="0" presId="urn:microsoft.com/office/officeart/2005/8/layout/chevron2"/>
    <dgm:cxn modelId="{F76C5794-2938-4955-9BFD-1FBF7931BC0E}" type="presParOf" srcId="{A7BEDBDF-0736-415C-B754-114E8D6F9E16}" destId="{09A76AE1-3976-4ADC-895E-4F0F56272095}" srcOrd="0" destOrd="0" presId="urn:microsoft.com/office/officeart/2005/8/layout/chevron2"/>
    <dgm:cxn modelId="{24DAF2B5-B27A-497A-916B-DE732388C9AC}" type="presParOf" srcId="{A7BEDBDF-0736-415C-B754-114E8D6F9E16}" destId="{AA44570E-A551-4D21-B021-6FC1CA269074}" srcOrd="1" destOrd="0" presId="urn:microsoft.com/office/officeart/2005/8/layout/chevron2"/>
    <dgm:cxn modelId="{7AFEF8C8-C7EB-484F-97AA-5EDF83A0AB78}" type="presParOf" srcId="{57C2BB26-118E-49E9-842B-82A6BF14ED8D}" destId="{E0125F32-FC79-46F0-9B00-85E42B1ED3F1}" srcOrd="3" destOrd="0" presId="urn:microsoft.com/office/officeart/2005/8/layout/chevron2"/>
    <dgm:cxn modelId="{32F2C424-596D-418E-BAB2-7B5D6DE9368B}" type="presParOf" srcId="{57C2BB26-118E-49E9-842B-82A6BF14ED8D}" destId="{5CBE7599-B808-4515-A2DE-9191919D3258}" srcOrd="4" destOrd="0" presId="urn:microsoft.com/office/officeart/2005/8/layout/chevron2"/>
    <dgm:cxn modelId="{79B08575-8DB6-4032-91ED-58FC677E58B3}" type="presParOf" srcId="{5CBE7599-B808-4515-A2DE-9191919D3258}" destId="{0CE011A2-0A30-4CE3-B576-BB6804F349BA}" srcOrd="0" destOrd="0" presId="urn:microsoft.com/office/officeart/2005/8/layout/chevron2"/>
    <dgm:cxn modelId="{9C657738-6EC4-46C6-A298-99069661EB77}" type="presParOf" srcId="{5CBE7599-B808-4515-A2DE-9191919D3258}" destId="{0613E8BB-C695-45EA-9400-A1F7B0F4AA12}" srcOrd="1" destOrd="0" presId="urn:microsoft.com/office/officeart/2005/8/layout/chevron2"/>
    <dgm:cxn modelId="{BECB33B9-1D71-46B2-9FEB-3762D6CA8497}" type="presParOf" srcId="{57C2BB26-118E-49E9-842B-82A6BF14ED8D}" destId="{587C29B9-DBDD-4735-98D2-9FB9FAAC5689}" srcOrd="5" destOrd="0" presId="urn:microsoft.com/office/officeart/2005/8/layout/chevron2"/>
    <dgm:cxn modelId="{8E6DE8D7-55E0-4790-85E8-CB6A2AA72AE4}" type="presParOf" srcId="{57C2BB26-118E-49E9-842B-82A6BF14ED8D}" destId="{6D0C5F24-0663-4501-95EC-98D03C37D4C3}" srcOrd="6" destOrd="0" presId="urn:microsoft.com/office/officeart/2005/8/layout/chevron2"/>
    <dgm:cxn modelId="{0C4C3B07-38D5-473F-8A22-362D1F75E44A}" type="presParOf" srcId="{6D0C5F24-0663-4501-95EC-98D03C37D4C3}" destId="{C9F4EDF3-F752-4C1D-A8E1-6B919EB45DAF}" srcOrd="0" destOrd="0" presId="urn:microsoft.com/office/officeart/2005/8/layout/chevron2"/>
    <dgm:cxn modelId="{77242661-4E89-4AEA-A798-A2309EE44B0D}" type="presParOf" srcId="{6D0C5F24-0663-4501-95EC-98D03C37D4C3}" destId="{EA16C941-CF77-48A6-9169-D37F37604FBE}" srcOrd="1" destOrd="0" presId="urn:microsoft.com/office/officeart/2005/8/layout/chevron2"/>
    <dgm:cxn modelId="{0F389D77-2447-49F6-A249-FFA7C9BDF8C4}" type="presParOf" srcId="{57C2BB26-118E-49E9-842B-82A6BF14ED8D}" destId="{85F4F1D6-FE77-42DE-BC61-6B2268E04CC5}" srcOrd="7" destOrd="0" presId="urn:microsoft.com/office/officeart/2005/8/layout/chevron2"/>
    <dgm:cxn modelId="{2AA2676B-18FB-4615-AF2B-391F7DAD7007}" type="presParOf" srcId="{57C2BB26-118E-49E9-842B-82A6BF14ED8D}" destId="{CE0DE93F-0A33-4031-8767-DBECFAF7BAF5}" srcOrd="8" destOrd="0" presId="urn:microsoft.com/office/officeart/2005/8/layout/chevron2"/>
    <dgm:cxn modelId="{C0BC5B18-CC00-47CA-A36A-8933AD9F46BE}" type="presParOf" srcId="{CE0DE93F-0A33-4031-8767-DBECFAF7BAF5}" destId="{61121112-DA8F-4F41-908B-26EA9F7A3918}" srcOrd="0" destOrd="0" presId="urn:microsoft.com/office/officeart/2005/8/layout/chevron2"/>
    <dgm:cxn modelId="{C87D5E3D-D3A3-424B-AC08-3ABFCE62B579}" type="presParOf" srcId="{CE0DE93F-0A33-4031-8767-DBECFAF7BAF5}" destId="{904AE20B-270A-4B36-85DC-2B4B9196D5A8}" srcOrd="1" destOrd="0" presId="urn:microsoft.com/office/officeart/2005/8/layout/chevron2"/>
    <dgm:cxn modelId="{5518F330-7497-46C0-82D1-236D1FD8CA62}" type="presParOf" srcId="{57C2BB26-118E-49E9-842B-82A6BF14ED8D}" destId="{5DEB080D-996D-499C-A7CF-322C3B364B7F}" srcOrd="9" destOrd="0" presId="urn:microsoft.com/office/officeart/2005/8/layout/chevron2"/>
    <dgm:cxn modelId="{1B6EE033-D53A-40BB-9BD1-A69B1D333320}" type="presParOf" srcId="{57C2BB26-118E-49E9-842B-82A6BF14ED8D}" destId="{1818DA39-FAD3-48EE-B9BF-2A9393573AFE}" srcOrd="10" destOrd="0" presId="urn:microsoft.com/office/officeart/2005/8/layout/chevron2"/>
    <dgm:cxn modelId="{5D6DF4B9-88FA-43BD-9038-EC26E3B2C464}" type="presParOf" srcId="{1818DA39-FAD3-48EE-B9BF-2A9393573AFE}" destId="{85C35602-F609-45F5-9833-65FA08829348}" srcOrd="0" destOrd="0" presId="urn:microsoft.com/office/officeart/2005/8/layout/chevron2"/>
    <dgm:cxn modelId="{782944DA-CBB3-4655-9C83-21E38D6FB9D4}" type="presParOf" srcId="{1818DA39-FAD3-48EE-B9BF-2A9393573AFE}" destId="{EE5A0E69-E4BE-4D96-9750-A009D818A19A}" srcOrd="1" destOrd="0" presId="urn:microsoft.com/office/officeart/2005/8/layout/chevron2"/>
    <dgm:cxn modelId="{0C461F80-9D86-4932-A4CD-26AE728F0FAF}" type="presParOf" srcId="{57C2BB26-118E-49E9-842B-82A6BF14ED8D}" destId="{85080310-4AE7-4F86-9D5E-7CF4548C34B6}" srcOrd="11" destOrd="0" presId="urn:microsoft.com/office/officeart/2005/8/layout/chevron2"/>
    <dgm:cxn modelId="{36214D6B-AD6A-46E2-8B75-7CDAEA8F8BC5}" type="presParOf" srcId="{57C2BB26-118E-49E9-842B-82A6BF14ED8D}" destId="{E5736ACE-F1D1-4E4F-AD74-435E48426BB7}" srcOrd="12" destOrd="0" presId="urn:microsoft.com/office/officeart/2005/8/layout/chevron2"/>
    <dgm:cxn modelId="{0A1D9ABD-60DE-4C6B-9BFE-ACC8C3D655E4}" type="presParOf" srcId="{E5736ACE-F1D1-4E4F-AD74-435E48426BB7}" destId="{CEF79390-5349-40F9-A152-072851B9785E}" srcOrd="0" destOrd="0" presId="urn:microsoft.com/office/officeart/2005/8/layout/chevron2"/>
    <dgm:cxn modelId="{E93C0309-58AD-4FDA-B7F3-4801BD3E584A}" type="presParOf" srcId="{E5736ACE-F1D1-4E4F-AD74-435E48426BB7}" destId="{177645B5-0752-484B-B02D-48EA1218F27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2331E9-DD9F-44E4-A277-E511F3EE5DB7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96DAB0-61FF-4892-A673-C3881F0D0F5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Кибербезопасность субъектов финансового сектора обеспечивалась ими разрозненно, без оперативного взаимодействия</a:t>
          </a:r>
        </a:p>
      </dgm:t>
    </dgm:pt>
    <dgm:pt modelId="{5EA3DFAC-2A71-41B0-B9A3-7280A7B76BC3}" type="parTrans" cxnId="{C8B1084B-9EF2-47F9-AAD6-475010D09B8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FF0F96-419D-4364-BBF2-26C0BCF22DBE}" type="sibTrans" cxnId="{C8B1084B-9EF2-47F9-AAD6-475010D09B8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393C0B-94C4-47D1-8773-97165B18E3A3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Сотрудничество заинтересованных сторон в обеспечении кибербезопасности формально не регулировалось</a:t>
          </a:r>
        </a:p>
      </dgm:t>
    </dgm:pt>
    <dgm:pt modelId="{881CF321-7779-419F-B693-FFFEE61BB922}" type="parTrans" cxnId="{695B423C-F37F-4101-95C5-0E00A7EEBD7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84B87B-3737-4CB3-AA6D-CF3A02110AAF}" type="sibTrans" cxnId="{695B423C-F37F-4101-95C5-0E00A7EEBD7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8399F9-991F-4DC4-AAF8-661EC0E4A8F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Обеспечение противодействия  киберпреступлениям характеризовалось недостаточной согласованностью, недостаточной эффективностью используемых правовых механизмов</a:t>
          </a:r>
        </a:p>
      </dgm:t>
    </dgm:pt>
    <dgm:pt modelId="{CEB1E4B9-5A61-40A5-8BE8-310CFC541488}" type="parTrans" cxnId="{8469C35E-B899-4E43-B427-2A65DD9724D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CE1873-1C16-45FA-AA8F-D33BB2F1D863}" type="sibTrans" cxnId="{8469C35E-B899-4E43-B427-2A65DD9724D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30DEB-A042-4754-AA08-799B154079AE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В стране отсутствовал единый центр, обеспечивающий сбор и анализ информации по инцидентам кибербезопасности</a:t>
          </a:r>
        </a:p>
      </dgm:t>
    </dgm:pt>
    <dgm:pt modelId="{22D8FF7C-1B80-498A-B78F-CB6B582FA02B}" type="parTrans" cxnId="{08C855F1-5A39-43C2-9B48-EC293D8D82D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81FEAF-0382-4ED2-8008-E389FF4E2094}" type="sibTrans" cxnId="{08C855F1-5A39-43C2-9B48-EC293D8D82D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551931-2562-4A7F-9926-9CADE8E93D67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Отсутствие налаженного взаимодействия по сбору, обмену и анализу информации с другими международными центрами реагирования на </a:t>
          </a:r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кибератаки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7573D2-DE89-49AE-99B0-0B4473174422}" type="parTrans" cxnId="{19CB9FFF-E4DC-4047-BD7C-4A8E7DCDC67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60A72E-1B06-4405-838C-80A01D95AEDE}" type="sibTrans" cxnId="{19CB9FFF-E4DC-4047-BD7C-4A8E7DCDC67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FB4383-CD36-4F17-BC8C-A1640AEAE69C}" type="pres">
      <dgm:prSet presAssocID="{DF2331E9-DD9F-44E4-A277-E511F3EE5D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AB6D2C-4288-4A3D-9D55-206F8DCF4804}" type="pres">
      <dgm:prSet presAssocID="{0996DAB0-61FF-4892-A673-C3881F0D0F5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1BB6E3-DBAF-4164-BA26-1514B62D85ED}" type="pres">
      <dgm:prSet presAssocID="{01FF0F96-419D-4364-BBF2-26C0BCF22DBE}" presName="sibTrans" presStyleCnt="0"/>
      <dgm:spPr/>
    </dgm:pt>
    <dgm:pt modelId="{86C064DB-DB11-4B23-B422-F26CFFD11944}" type="pres">
      <dgm:prSet presAssocID="{3B393C0B-94C4-47D1-8773-97165B18E3A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15C42B-6A9D-4F2F-B931-300A02B3A613}" type="pres">
      <dgm:prSet presAssocID="{1B84B87B-3737-4CB3-AA6D-CF3A02110AAF}" presName="sibTrans" presStyleCnt="0"/>
      <dgm:spPr/>
    </dgm:pt>
    <dgm:pt modelId="{CC4CB909-A579-471B-9FFB-6F7D076FA4DB}" type="pres">
      <dgm:prSet presAssocID="{C18399F9-991F-4DC4-AAF8-661EC0E4A8F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75F4FD-5869-4052-8032-8ACA1CB145F6}" type="pres">
      <dgm:prSet presAssocID="{2DCE1873-1C16-45FA-AA8F-D33BB2F1D863}" presName="sibTrans" presStyleCnt="0"/>
      <dgm:spPr/>
    </dgm:pt>
    <dgm:pt modelId="{91591C6A-031D-487E-BD1B-DEC4F841BE61}" type="pres">
      <dgm:prSet presAssocID="{42530DEB-A042-4754-AA08-799B154079A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D2FCA-F83C-40BD-9485-DC27A726C3ED}" type="pres">
      <dgm:prSet presAssocID="{1181FEAF-0382-4ED2-8008-E389FF4E2094}" presName="sibTrans" presStyleCnt="0"/>
      <dgm:spPr/>
    </dgm:pt>
    <dgm:pt modelId="{D82E90A8-B8EA-4A53-B3EC-ACE7B99BF89E}" type="pres">
      <dgm:prSet presAssocID="{0F551931-2562-4A7F-9926-9CADE8E93D6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5B423C-F37F-4101-95C5-0E00A7EEBD7A}" srcId="{DF2331E9-DD9F-44E4-A277-E511F3EE5DB7}" destId="{3B393C0B-94C4-47D1-8773-97165B18E3A3}" srcOrd="1" destOrd="0" parTransId="{881CF321-7779-419F-B693-FFFEE61BB922}" sibTransId="{1B84B87B-3737-4CB3-AA6D-CF3A02110AAF}"/>
    <dgm:cxn modelId="{08C855F1-5A39-43C2-9B48-EC293D8D82DE}" srcId="{DF2331E9-DD9F-44E4-A277-E511F3EE5DB7}" destId="{42530DEB-A042-4754-AA08-799B154079AE}" srcOrd="3" destOrd="0" parTransId="{22D8FF7C-1B80-498A-B78F-CB6B582FA02B}" sibTransId="{1181FEAF-0382-4ED2-8008-E389FF4E2094}"/>
    <dgm:cxn modelId="{BA4CA555-53FA-4733-A7AD-FD560269689F}" type="presOf" srcId="{0996DAB0-61FF-4892-A673-C3881F0D0F5A}" destId="{9DAB6D2C-4288-4A3D-9D55-206F8DCF4804}" srcOrd="0" destOrd="0" presId="urn:microsoft.com/office/officeart/2005/8/layout/default#2"/>
    <dgm:cxn modelId="{C8B1084B-9EF2-47F9-AAD6-475010D09B8B}" srcId="{DF2331E9-DD9F-44E4-A277-E511F3EE5DB7}" destId="{0996DAB0-61FF-4892-A673-C3881F0D0F5A}" srcOrd="0" destOrd="0" parTransId="{5EA3DFAC-2A71-41B0-B9A3-7280A7B76BC3}" sibTransId="{01FF0F96-419D-4364-BBF2-26C0BCF22DBE}"/>
    <dgm:cxn modelId="{161CDC2D-D873-47F5-BE33-35CF5AAD3652}" type="presOf" srcId="{0F551931-2562-4A7F-9926-9CADE8E93D67}" destId="{D82E90A8-B8EA-4A53-B3EC-ACE7B99BF89E}" srcOrd="0" destOrd="0" presId="urn:microsoft.com/office/officeart/2005/8/layout/default#2"/>
    <dgm:cxn modelId="{92329B06-6CF5-40B6-87D1-D1B2B5F11889}" type="presOf" srcId="{3B393C0B-94C4-47D1-8773-97165B18E3A3}" destId="{86C064DB-DB11-4B23-B422-F26CFFD11944}" srcOrd="0" destOrd="0" presId="urn:microsoft.com/office/officeart/2005/8/layout/default#2"/>
    <dgm:cxn modelId="{8469C35E-B899-4E43-B427-2A65DD9724DB}" srcId="{DF2331E9-DD9F-44E4-A277-E511F3EE5DB7}" destId="{C18399F9-991F-4DC4-AAF8-661EC0E4A8F4}" srcOrd="2" destOrd="0" parTransId="{CEB1E4B9-5A61-40A5-8BE8-310CFC541488}" sibTransId="{2DCE1873-1C16-45FA-AA8F-D33BB2F1D863}"/>
    <dgm:cxn modelId="{19CB9FFF-E4DC-4047-BD7C-4A8E7DCDC670}" srcId="{DF2331E9-DD9F-44E4-A277-E511F3EE5DB7}" destId="{0F551931-2562-4A7F-9926-9CADE8E93D67}" srcOrd="4" destOrd="0" parTransId="{7C7573D2-DE89-49AE-99B0-0B4473174422}" sibTransId="{0760A72E-1B06-4405-838C-80A01D95AEDE}"/>
    <dgm:cxn modelId="{6A97D970-1D61-40B0-A7E0-3A7B6E89A7E6}" type="presOf" srcId="{DF2331E9-DD9F-44E4-A277-E511F3EE5DB7}" destId="{3EFB4383-CD36-4F17-BC8C-A1640AEAE69C}" srcOrd="0" destOrd="0" presId="urn:microsoft.com/office/officeart/2005/8/layout/default#2"/>
    <dgm:cxn modelId="{0CA469E0-3B7A-4A75-AF25-7666B7339D8B}" type="presOf" srcId="{C18399F9-991F-4DC4-AAF8-661EC0E4A8F4}" destId="{CC4CB909-A579-471B-9FFB-6F7D076FA4DB}" srcOrd="0" destOrd="0" presId="urn:microsoft.com/office/officeart/2005/8/layout/default#2"/>
    <dgm:cxn modelId="{EED36D9C-9122-4675-8186-6D51A15B8BC3}" type="presOf" srcId="{42530DEB-A042-4754-AA08-799B154079AE}" destId="{91591C6A-031D-487E-BD1B-DEC4F841BE61}" srcOrd="0" destOrd="0" presId="urn:microsoft.com/office/officeart/2005/8/layout/default#2"/>
    <dgm:cxn modelId="{B1A574AE-7FFC-4266-8109-F7E65E900FC4}" type="presParOf" srcId="{3EFB4383-CD36-4F17-BC8C-A1640AEAE69C}" destId="{9DAB6D2C-4288-4A3D-9D55-206F8DCF4804}" srcOrd="0" destOrd="0" presId="urn:microsoft.com/office/officeart/2005/8/layout/default#2"/>
    <dgm:cxn modelId="{0BE6B52C-2DAC-4AB7-B508-5AA087AB7E29}" type="presParOf" srcId="{3EFB4383-CD36-4F17-BC8C-A1640AEAE69C}" destId="{5D1BB6E3-DBAF-4164-BA26-1514B62D85ED}" srcOrd="1" destOrd="0" presId="urn:microsoft.com/office/officeart/2005/8/layout/default#2"/>
    <dgm:cxn modelId="{A182A342-F5FC-4E30-A0D4-7D7131E19B45}" type="presParOf" srcId="{3EFB4383-CD36-4F17-BC8C-A1640AEAE69C}" destId="{86C064DB-DB11-4B23-B422-F26CFFD11944}" srcOrd="2" destOrd="0" presId="urn:microsoft.com/office/officeart/2005/8/layout/default#2"/>
    <dgm:cxn modelId="{962E0D5B-F3CF-45E7-BCC7-669BFBDA485D}" type="presParOf" srcId="{3EFB4383-CD36-4F17-BC8C-A1640AEAE69C}" destId="{5615C42B-6A9D-4F2F-B931-300A02B3A613}" srcOrd="3" destOrd="0" presId="urn:microsoft.com/office/officeart/2005/8/layout/default#2"/>
    <dgm:cxn modelId="{FF598ACE-05B7-4EEC-A1EF-6D023D922294}" type="presParOf" srcId="{3EFB4383-CD36-4F17-BC8C-A1640AEAE69C}" destId="{CC4CB909-A579-471B-9FFB-6F7D076FA4DB}" srcOrd="4" destOrd="0" presId="urn:microsoft.com/office/officeart/2005/8/layout/default#2"/>
    <dgm:cxn modelId="{213A9D2D-6B47-4C9D-B5F1-733A33ECE59B}" type="presParOf" srcId="{3EFB4383-CD36-4F17-BC8C-A1640AEAE69C}" destId="{EE75F4FD-5869-4052-8032-8ACA1CB145F6}" srcOrd="5" destOrd="0" presId="urn:microsoft.com/office/officeart/2005/8/layout/default#2"/>
    <dgm:cxn modelId="{F1E20A65-20A1-48DB-A3E6-0533D1F29BA2}" type="presParOf" srcId="{3EFB4383-CD36-4F17-BC8C-A1640AEAE69C}" destId="{91591C6A-031D-487E-BD1B-DEC4F841BE61}" srcOrd="6" destOrd="0" presId="urn:microsoft.com/office/officeart/2005/8/layout/default#2"/>
    <dgm:cxn modelId="{FC446037-246E-4A41-9D4D-A7A8BA098060}" type="presParOf" srcId="{3EFB4383-CD36-4F17-BC8C-A1640AEAE69C}" destId="{A26D2FCA-F83C-40BD-9485-DC27A726C3ED}" srcOrd="7" destOrd="0" presId="urn:microsoft.com/office/officeart/2005/8/layout/default#2"/>
    <dgm:cxn modelId="{07490843-93B0-4E78-8128-6DEBA732A9E7}" type="presParOf" srcId="{3EFB4383-CD36-4F17-BC8C-A1640AEAE69C}" destId="{D82E90A8-B8EA-4A53-B3EC-ACE7B99BF89E}" srcOrd="8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6B8859-898C-4B4A-9661-7ED37CDBF78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E9DD8E-9EF5-4553-9290-6AC1770DD1E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1. Формирование необходимых условий для повышения осведомленности об угрозах, развития человеческого капитала и потенциала отечественной отрасли ИКТ по созданию программных продуктов и систем кибербезопасности</a:t>
          </a:r>
        </a:p>
      </dgm:t>
    </dgm:pt>
    <dgm:pt modelId="{8D51084B-25FF-4317-BFEA-A10E109C28F2}" type="parTrans" cxnId="{BCBFA64A-EE4F-4BC8-BE37-91B123C4937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95F1AC-F847-43AD-9849-2911F8DA550E}" type="sibTrans" cxnId="{BCBFA64A-EE4F-4BC8-BE37-91B123C4937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75B63D-30E3-4ADB-8473-D53ACFB4702F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3. Создание высоко адаптивной и интегрированной системы государственного управления информационной безопасностью в сфере информатизации и связи в отношении всего финансового  рынка</a:t>
          </a:r>
        </a:p>
      </dgm:t>
    </dgm:pt>
    <dgm:pt modelId="{8447FBB3-8DF9-492B-9CD6-BAF01624D28A}" type="sibTrans" cxnId="{1D5F8943-F510-4726-A197-0879B5A2E2B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4C69D7-56A4-44DA-88E4-D250B1922B5C}" type="parTrans" cxnId="{1D5F8943-F510-4726-A197-0879B5A2E2B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28A232-9DC3-4D8C-ACC3-8C05D0BA47A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2.Совершенствование правоприменительной методологической базы, нормативно-правового и организационно-технического обеспечения безопасного использования ИКТ на финансовом рынке</a:t>
          </a:r>
        </a:p>
      </dgm:t>
    </dgm:pt>
    <dgm:pt modelId="{06F7D465-CC09-43A3-9ADB-61FBE5F1A60E}" type="sibTrans" cxnId="{814C391B-8A42-45E5-AC92-AB99DC57A90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0F3515-DD7C-45A9-9983-FB65D597AE31}" type="parTrans" cxnId="{814C391B-8A42-45E5-AC92-AB99DC57A90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5D2E79-DE02-46C8-8DD4-EB3D8DAABB95}" type="pres">
      <dgm:prSet presAssocID="{AA6B8859-898C-4B4A-9661-7ED37CDBF78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7A2B91-8ACB-49DB-8863-059FBA4FC7BC}" type="pres">
      <dgm:prSet presAssocID="{BAE9DD8E-9EF5-4553-9290-6AC1770DD1E0}" presName="parentLin" presStyleCnt="0"/>
      <dgm:spPr/>
    </dgm:pt>
    <dgm:pt modelId="{79380DC2-4756-445B-ACE5-60D2EF63AD27}" type="pres">
      <dgm:prSet presAssocID="{BAE9DD8E-9EF5-4553-9290-6AC1770DD1E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988D6E3-89A2-4613-907F-90A0D4ED290D}" type="pres">
      <dgm:prSet presAssocID="{BAE9DD8E-9EF5-4553-9290-6AC1770DD1E0}" presName="parentText" presStyleLbl="node1" presStyleIdx="0" presStyleCnt="3" custLinFactNeighborX="-11465" custLinFactNeighborY="1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C0AFE3-06BD-4C2E-AC7B-E5934F69265F}" type="pres">
      <dgm:prSet presAssocID="{BAE9DD8E-9EF5-4553-9290-6AC1770DD1E0}" presName="negativeSpace" presStyleCnt="0"/>
      <dgm:spPr/>
    </dgm:pt>
    <dgm:pt modelId="{4124357A-6806-4E8F-B445-0C2DFA920216}" type="pres">
      <dgm:prSet presAssocID="{BAE9DD8E-9EF5-4553-9290-6AC1770DD1E0}" presName="childText" presStyleLbl="conFgAcc1" presStyleIdx="0" presStyleCnt="3">
        <dgm:presLayoutVars>
          <dgm:bulletEnabled val="1"/>
        </dgm:presLayoutVars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</dgm:pt>
    <dgm:pt modelId="{A52DA5E6-C630-47C6-B79C-A6D02BAD28A5}" type="pres">
      <dgm:prSet presAssocID="{2A95F1AC-F847-43AD-9849-2911F8DA550E}" presName="spaceBetweenRectangles" presStyleCnt="0"/>
      <dgm:spPr/>
    </dgm:pt>
    <dgm:pt modelId="{12F0A6C5-F9B6-4FE1-A0D4-44B395EF4030}" type="pres">
      <dgm:prSet presAssocID="{7828A232-9DC3-4D8C-ACC3-8C05D0BA47A1}" presName="parentLin" presStyleCnt="0"/>
      <dgm:spPr/>
    </dgm:pt>
    <dgm:pt modelId="{74FAE565-7E26-486F-8CF0-483ECC5AB45F}" type="pres">
      <dgm:prSet presAssocID="{7828A232-9DC3-4D8C-ACC3-8C05D0BA47A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7D74877-8139-4972-8DFA-50544B7569D4}" type="pres">
      <dgm:prSet presAssocID="{7828A232-9DC3-4D8C-ACC3-8C05D0BA47A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DEC603-7F5C-4B71-95A0-0E2127037BF8}" type="pres">
      <dgm:prSet presAssocID="{7828A232-9DC3-4D8C-ACC3-8C05D0BA47A1}" presName="negativeSpace" presStyleCnt="0"/>
      <dgm:spPr/>
    </dgm:pt>
    <dgm:pt modelId="{DD076FF9-4D39-41EE-985F-CF9A9792BF92}" type="pres">
      <dgm:prSet presAssocID="{7828A232-9DC3-4D8C-ACC3-8C05D0BA47A1}" presName="childText" presStyleLbl="conFgAcc1" presStyleIdx="1" presStyleCnt="3">
        <dgm:presLayoutVars>
          <dgm:bulletEnabled val="1"/>
        </dgm:presLayoutVars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</dgm:pt>
    <dgm:pt modelId="{F30EEDF2-4B19-49ED-910D-7E5ADBBA6938}" type="pres">
      <dgm:prSet presAssocID="{06F7D465-CC09-43A3-9ADB-61FBE5F1A60E}" presName="spaceBetweenRectangles" presStyleCnt="0"/>
      <dgm:spPr/>
    </dgm:pt>
    <dgm:pt modelId="{B08DBCA2-C864-467C-AB33-4AE5387088E3}" type="pres">
      <dgm:prSet presAssocID="{B375B63D-30E3-4ADB-8473-D53ACFB4702F}" presName="parentLin" presStyleCnt="0"/>
      <dgm:spPr/>
    </dgm:pt>
    <dgm:pt modelId="{3A31EC56-356C-4900-97D1-C12202849E38}" type="pres">
      <dgm:prSet presAssocID="{B375B63D-30E3-4ADB-8473-D53ACFB4702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DEE943C-E587-41CE-AED5-5E227A3A1DC9}" type="pres">
      <dgm:prSet presAssocID="{B375B63D-30E3-4ADB-8473-D53ACFB4702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083BFE-32BB-4D01-B970-28B7D205FF79}" type="pres">
      <dgm:prSet presAssocID="{B375B63D-30E3-4ADB-8473-D53ACFB4702F}" presName="negativeSpace" presStyleCnt="0"/>
      <dgm:spPr/>
    </dgm:pt>
    <dgm:pt modelId="{190D171A-1B16-4490-AF63-3672F4625529}" type="pres">
      <dgm:prSet presAssocID="{B375B63D-30E3-4ADB-8473-D53ACFB4702F}" presName="childText" presStyleLbl="conFgAcc1" presStyleIdx="2" presStyleCnt="3">
        <dgm:presLayoutVars>
          <dgm:bulletEnabled val="1"/>
        </dgm:presLayoutVars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</dgm:pt>
  </dgm:ptLst>
  <dgm:cxnLst>
    <dgm:cxn modelId="{1D5F8943-F510-4726-A197-0879B5A2E2B8}" srcId="{AA6B8859-898C-4B4A-9661-7ED37CDBF78C}" destId="{B375B63D-30E3-4ADB-8473-D53ACFB4702F}" srcOrd="2" destOrd="0" parTransId="{9F4C69D7-56A4-44DA-88E4-D250B1922B5C}" sibTransId="{8447FBB3-8DF9-492B-9CD6-BAF01624D28A}"/>
    <dgm:cxn modelId="{923D1FF1-900B-40F7-A551-6FC4909119A3}" type="presOf" srcId="{B375B63D-30E3-4ADB-8473-D53ACFB4702F}" destId="{8DEE943C-E587-41CE-AED5-5E227A3A1DC9}" srcOrd="1" destOrd="0" presId="urn:microsoft.com/office/officeart/2005/8/layout/list1"/>
    <dgm:cxn modelId="{90AA27C8-3B38-4E8D-ABDD-B6799EB89431}" type="presOf" srcId="{AA6B8859-898C-4B4A-9661-7ED37CDBF78C}" destId="{E05D2E79-DE02-46C8-8DD4-EB3D8DAABB95}" srcOrd="0" destOrd="0" presId="urn:microsoft.com/office/officeart/2005/8/layout/list1"/>
    <dgm:cxn modelId="{814C391B-8A42-45E5-AC92-AB99DC57A902}" srcId="{AA6B8859-898C-4B4A-9661-7ED37CDBF78C}" destId="{7828A232-9DC3-4D8C-ACC3-8C05D0BA47A1}" srcOrd="1" destOrd="0" parTransId="{0D0F3515-DD7C-45A9-9983-FB65D597AE31}" sibTransId="{06F7D465-CC09-43A3-9ADB-61FBE5F1A60E}"/>
    <dgm:cxn modelId="{E7ED1904-0621-47D7-9B32-15589124AD7F}" type="presOf" srcId="{BAE9DD8E-9EF5-4553-9290-6AC1770DD1E0}" destId="{6988D6E3-89A2-4613-907F-90A0D4ED290D}" srcOrd="1" destOrd="0" presId="urn:microsoft.com/office/officeart/2005/8/layout/list1"/>
    <dgm:cxn modelId="{9131B55A-9A53-46C0-98FC-492366C61AAA}" type="presOf" srcId="{7828A232-9DC3-4D8C-ACC3-8C05D0BA47A1}" destId="{74FAE565-7E26-486F-8CF0-483ECC5AB45F}" srcOrd="0" destOrd="0" presId="urn:microsoft.com/office/officeart/2005/8/layout/list1"/>
    <dgm:cxn modelId="{BCBFA64A-EE4F-4BC8-BE37-91B123C4937A}" srcId="{AA6B8859-898C-4B4A-9661-7ED37CDBF78C}" destId="{BAE9DD8E-9EF5-4553-9290-6AC1770DD1E0}" srcOrd="0" destOrd="0" parTransId="{8D51084B-25FF-4317-BFEA-A10E109C28F2}" sibTransId="{2A95F1AC-F847-43AD-9849-2911F8DA550E}"/>
    <dgm:cxn modelId="{43754E54-2F17-447C-922E-85953F454B29}" type="presOf" srcId="{7828A232-9DC3-4D8C-ACC3-8C05D0BA47A1}" destId="{47D74877-8139-4972-8DFA-50544B7569D4}" srcOrd="1" destOrd="0" presId="urn:microsoft.com/office/officeart/2005/8/layout/list1"/>
    <dgm:cxn modelId="{ED6B2679-D95C-40C4-B6CC-CA967558E18B}" type="presOf" srcId="{B375B63D-30E3-4ADB-8473-D53ACFB4702F}" destId="{3A31EC56-356C-4900-97D1-C12202849E38}" srcOrd="0" destOrd="0" presId="urn:microsoft.com/office/officeart/2005/8/layout/list1"/>
    <dgm:cxn modelId="{5D57B860-2740-48AF-913A-7A16C165BC9A}" type="presOf" srcId="{BAE9DD8E-9EF5-4553-9290-6AC1770DD1E0}" destId="{79380DC2-4756-445B-ACE5-60D2EF63AD27}" srcOrd="0" destOrd="0" presId="urn:microsoft.com/office/officeart/2005/8/layout/list1"/>
    <dgm:cxn modelId="{6215BB52-B888-4A0C-8DA1-BC19C52FA9AC}" type="presParOf" srcId="{E05D2E79-DE02-46C8-8DD4-EB3D8DAABB95}" destId="{BA7A2B91-8ACB-49DB-8863-059FBA4FC7BC}" srcOrd="0" destOrd="0" presId="urn:microsoft.com/office/officeart/2005/8/layout/list1"/>
    <dgm:cxn modelId="{77305BD6-3443-4F76-A5C2-0F6AB922BE63}" type="presParOf" srcId="{BA7A2B91-8ACB-49DB-8863-059FBA4FC7BC}" destId="{79380DC2-4756-445B-ACE5-60D2EF63AD27}" srcOrd="0" destOrd="0" presId="urn:microsoft.com/office/officeart/2005/8/layout/list1"/>
    <dgm:cxn modelId="{D12D36A9-F389-4B28-BAD6-626BDF06BB07}" type="presParOf" srcId="{BA7A2B91-8ACB-49DB-8863-059FBA4FC7BC}" destId="{6988D6E3-89A2-4613-907F-90A0D4ED290D}" srcOrd="1" destOrd="0" presId="urn:microsoft.com/office/officeart/2005/8/layout/list1"/>
    <dgm:cxn modelId="{22D676EA-B8D8-4E78-82A2-8D3ED2A1CD3F}" type="presParOf" srcId="{E05D2E79-DE02-46C8-8DD4-EB3D8DAABB95}" destId="{AAC0AFE3-06BD-4C2E-AC7B-E5934F69265F}" srcOrd="1" destOrd="0" presId="urn:microsoft.com/office/officeart/2005/8/layout/list1"/>
    <dgm:cxn modelId="{95652EA7-120D-45B9-BC4A-1CDE4659188E}" type="presParOf" srcId="{E05D2E79-DE02-46C8-8DD4-EB3D8DAABB95}" destId="{4124357A-6806-4E8F-B445-0C2DFA920216}" srcOrd="2" destOrd="0" presId="urn:microsoft.com/office/officeart/2005/8/layout/list1"/>
    <dgm:cxn modelId="{43C02D7E-D5D3-4934-BBC6-8C8B2C5F7539}" type="presParOf" srcId="{E05D2E79-DE02-46C8-8DD4-EB3D8DAABB95}" destId="{A52DA5E6-C630-47C6-B79C-A6D02BAD28A5}" srcOrd="3" destOrd="0" presId="urn:microsoft.com/office/officeart/2005/8/layout/list1"/>
    <dgm:cxn modelId="{C6843AD2-8E14-4665-BFE2-232142F7D5BD}" type="presParOf" srcId="{E05D2E79-DE02-46C8-8DD4-EB3D8DAABB95}" destId="{12F0A6C5-F9B6-4FE1-A0D4-44B395EF4030}" srcOrd="4" destOrd="0" presId="urn:microsoft.com/office/officeart/2005/8/layout/list1"/>
    <dgm:cxn modelId="{BF7E7282-0BC7-432B-BEC2-BAAF91CF94EF}" type="presParOf" srcId="{12F0A6C5-F9B6-4FE1-A0D4-44B395EF4030}" destId="{74FAE565-7E26-486F-8CF0-483ECC5AB45F}" srcOrd="0" destOrd="0" presId="urn:microsoft.com/office/officeart/2005/8/layout/list1"/>
    <dgm:cxn modelId="{5EF3639E-9FE3-46F8-B602-BBB740E20E18}" type="presParOf" srcId="{12F0A6C5-F9B6-4FE1-A0D4-44B395EF4030}" destId="{47D74877-8139-4972-8DFA-50544B7569D4}" srcOrd="1" destOrd="0" presId="urn:microsoft.com/office/officeart/2005/8/layout/list1"/>
    <dgm:cxn modelId="{0156D812-9CFA-4E51-8376-9554F6E67AEB}" type="presParOf" srcId="{E05D2E79-DE02-46C8-8DD4-EB3D8DAABB95}" destId="{ECDEC603-7F5C-4B71-95A0-0E2127037BF8}" srcOrd="5" destOrd="0" presId="urn:microsoft.com/office/officeart/2005/8/layout/list1"/>
    <dgm:cxn modelId="{71D6292A-0DBB-4E23-A91B-1AE16F2A1AED}" type="presParOf" srcId="{E05D2E79-DE02-46C8-8DD4-EB3D8DAABB95}" destId="{DD076FF9-4D39-41EE-985F-CF9A9792BF92}" srcOrd="6" destOrd="0" presId="urn:microsoft.com/office/officeart/2005/8/layout/list1"/>
    <dgm:cxn modelId="{4D79602A-5660-4862-9AF6-150B71872424}" type="presParOf" srcId="{E05D2E79-DE02-46C8-8DD4-EB3D8DAABB95}" destId="{F30EEDF2-4B19-49ED-910D-7E5ADBBA6938}" srcOrd="7" destOrd="0" presId="urn:microsoft.com/office/officeart/2005/8/layout/list1"/>
    <dgm:cxn modelId="{EBF5E1B2-7DD9-4B34-B189-6527BE818AF1}" type="presParOf" srcId="{E05D2E79-DE02-46C8-8DD4-EB3D8DAABB95}" destId="{B08DBCA2-C864-467C-AB33-4AE5387088E3}" srcOrd="8" destOrd="0" presId="urn:microsoft.com/office/officeart/2005/8/layout/list1"/>
    <dgm:cxn modelId="{52E216B0-21AE-4D65-B558-73441560BCCA}" type="presParOf" srcId="{B08DBCA2-C864-467C-AB33-4AE5387088E3}" destId="{3A31EC56-356C-4900-97D1-C12202849E38}" srcOrd="0" destOrd="0" presId="urn:microsoft.com/office/officeart/2005/8/layout/list1"/>
    <dgm:cxn modelId="{C15612DB-2902-434C-8750-E82B648CFAB9}" type="presParOf" srcId="{B08DBCA2-C864-467C-AB33-4AE5387088E3}" destId="{8DEE943C-E587-41CE-AED5-5E227A3A1DC9}" srcOrd="1" destOrd="0" presId="urn:microsoft.com/office/officeart/2005/8/layout/list1"/>
    <dgm:cxn modelId="{1CA1CD25-3C98-45D4-B1D6-BAE3927D775D}" type="presParOf" srcId="{E05D2E79-DE02-46C8-8DD4-EB3D8DAABB95}" destId="{DE083BFE-32BB-4D01-B970-28B7D205FF79}" srcOrd="9" destOrd="0" presId="urn:microsoft.com/office/officeart/2005/8/layout/list1"/>
    <dgm:cxn modelId="{88ECA94C-1507-4C4B-B8D2-C083D485888F}" type="presParOf" srcId="{E05D2E79-DE02-46C8-8DD4-EB3D8DAABB95}" destId="{190D171A-1B16-4490-AF63-3672F462552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45980B-8CD9-4D5B-B3C7-8A470B5914C9}">
      <dsp:nvSpPr>
        <dsp:cNvPr id="0" name=""/>
        <dsp:cNvSpPr/>
      </dsp:nvSpPr>
      <dsp:spPr>
        <a:xfrm rot="5400000">
          <a:off x="-102814" y="103941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sp:txBody>
      <dsp:txXfrm rot="5400000">
        <a:off x="-102814" y="103941"/>
        <a:ext cx="685428" cy="479799"/>
      </dsp:txXfrm>
    </dsp:sp>
    <dsp:sp modelId="{B8C82BBC-B3E1-496F-9489-3CAC235858DD}">
      <dsp:nvSpPr>
        <dsp:cNvPr id="0" name=""/>
        <dsp:cNvSpPr/>
      </dsp:nvSpPr>
      <dsp:spPr>
        <a:xfrm rot="5400000">
          <a:off x="4660605" y="-4179679"/>
          <a:ext cx="445528" cy="8807140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Создание безопасной кибер-экосистемы</a:t>
          </a:r>
        </a:p>
      </dsp:txBody>
      <dsp:txXfrm rot="5400000">
        <a:off x="4660605" y="-4179679"/>
        <a:ext cx="445528" cy="8807140"/>
      </dsp:txXfrm>
    </dsp:sp>
    <dsp:sp modelId="{09A76AE1-3976-4ADC-895E-4F0F56272095}">
      <dsp:nvSpPr>
        <dsp:cNvPr id="0" name=""/>
        <dsp:cNvSpPr/>
      </dsp:nvSpPr>
      <dsp:spPr>
        <a:xfrm rot="5400000">
          <a:off x="-102814" y="703707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sp:txBody>
      <dsp:txXfrm rot="5400000">
        <a:off x="-102814" y="703707"/>
        <a:ext cx="685428" cy="479799"/>
      </dsp:txXfrm>
    </dsp:sp>
    <dsp:sp modelId="{AA44570E-A551-4D21-B021-6FC1CA269074}">
      <dsp:nvSpPr>
        <dsp:cNvPr id="0" name=""/>
        <dsp:cNvSpPr/>
      </dsp:nvSpPr>
      <dsp:spPr>
        <a:xfrm rot="5400000">
          <a:off x="4660605" y="-3579912"/>
          <a:ext cx="445528" cy="8807140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Создание </a:t>
          </a:r>
          <a:r>
            <a:rPr lang="kk-KZ" sz="1800" kern="1200" dirty="0">
              <a:latin typeface="Arial" panose="020B0604020202020204" pitchFamily="34" charset="0"/>
              <a:cs typeface="Arial" panose="020B0604020202020204" pitchFamily="34" charset="0"/>
            </a:rPr>
            <a:t>структуры доверия 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4660605" y="-3579912"/>
        <a:ext cx="445528" cy="8807140"/>
      </dsp:txXfrm>
    </dsp:sp>
    <dsp:sp modelId="{0CE011A2-0A30-4CE3-B576-BB6804F349BA}">
      <dsp:nvSpPr>
        <dsp:cNvPr id="0" name=""/>
        <dsp:cNvSpPr/>
      </dsp:nvSpPr>
      <dsp:spPr>
        <a:xfrm rot="5400000">
          <a:off x="-102814" y="1303473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sp:txBody>
      <dsp:txXfrm rot="5400000">
        <a:off x="-102814" y="1303473"/>
        <a:ext cx="685428" cy="479799"/>
      </dsp:txXfrm>
    </dsp:sp>
    <dsp:sp modelId="{0613E8BB-C695-45EA-9400-A1F7B0F4AA12}">
      <dsp:nvSpPr>
        <dsp:cNvPr id="0" name=""/>
        <dsp:cNvSpPr/>
      </dsp:nvSpPr>
      <dsp:spPr>
        <a:xfrm rot="5400000">
          <a:off x="4660605" y="-2980146"/>
          <a:ext cx="445528" cy="8807140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Укрепление нормативно-правовой базы</a:t>
          </a:r>
        </a:p>
      </dsp:txBody>
      <dsp:txXfrm rot="5400000">
        <a:off x="4660605" y="-2980146"/>
        <a:ext cx="445528" cy="8807140"/>
      </dsp:txXfrm>
    </dsp:sp>
    <dsp:sp modelId="{C9F4EDF3-F752-4C1D-A8E1-6B919EB45DAF}">
      <dsp:nvSpPr>
        <dsp:cNvPr id="0" name=""/>
        <dsp:cNvSpPr/>
      </dsp:nvSpPr>
      <dsp:spPr>
        <a:xfrm rot="5400000">
          <a:off x="-102814" y="1903240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4</a:t>
          </a:r>
        </a:p>
      </dsp:txBody>
      <dsp:txXfrm rot="5400000">
        <a:off x="-102814" y="1903240"/>
        <a:ext cx="685428" cy="479799"/>
      </dsp:txXfrm>
    </dsp:sp>
    <dsp:sp modelId="{EA16C941-CF77-48A6-9169-D37F37604FBE}">
      <dsp:nvSpPr>
        <dsp:cNvPr id="0" name=""/>
        <dsp:cNvSpPr/>
      </dsp:nvSpPr>
      <dsp:spPr>
        <a:xfrm rot="5400000">
          <a:off x="4660605" y="-2380380"/>
          <a:ext cx="445528" cy="8807140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Поощрение открытых стандартов</a:t>
          </a:r>
        </a:p>
      </dsp:txBody>
      <dsp:txXfrm rot="5400000">
        <a:off x="4660605" y="-2380380"/>
        <a:ext cx="445528" cy="8807140"/>
      </dsp:txXfrm>
    </dsp:sp>
    <dsp:sp modelId="{61121112-DA8F-4F41-908B-26EA9F7A3918}">
      <dsp:nvSpPr>
        <dsp:cNvPr id="0" name=""/>
        <dsp:cNvSpPr/>
      </dsp:nvSpPr>
      <dsp:spPr>
        <a:xfrm rot="5400000">
          <a:off x="-102814" y="2503006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5</a:t>
          </a:r>
        </a:p>
      </dsp:txBody>
      <dsp:txXfrm rot="5400000">
        <a:off x="-102814" y="2503006"/>
        <a:ext cx="685428" cy="479799"/>
      </dsp:txXfrm>
    </dsp:sp>
    <dsp:sp modelId="{904AE20B-270A-4B36-85DC-2B4B9196D5A8}">
      <dsp:nvSpPr>
        <dsp:cNvPr id="0" name=""/>
        <dsp:cNvSpPr/>
      </dsp:nvSpPr>
      <dsp:spPr>
        <a:xfrm rot="5400000">
          <a:off x="4660605" y="-1780613"/>
          <a:ext cx="445528" cy="8807140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Создание механизмов для информационной безопасности</a:t>
          </a:r>
        </a:p>
      </dsp:txBody>
      <dsp:txXfrm rot="5400000">
        <a:off x="4660605" y="-1780613"/>
        <a:ext cx="445528" cy="8807140"/>
      </dsp:txXfrm>
    </dsp:sp>
    <dsp:sp modelId="{85C35602-F609-45F5-9833-65FA08829348}">
      <dsp:nvSpPr>
        <dsp:cNvPr id="0" name=""/>
        <dsp:cNvSpPr/>
      </dsp:nvSpPr>
      <dsp:spPr>
        <a:xfrm rot="5400000">
          <a:off x="-102814" y="3102772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6</a:t>
          </a:r>
        </a:p>
      </dsp:txBody>
      <dsp:txXfrm rot="5400000">
        <a:off x="-102814" y="3102772"/>
        <a:ext cx="685428" cy="479799"/>
      </dsp:txXfrm>
    </dsp:sp>
    <dsp:sp modelId="{EE5A0E69-E4BE-4D96-9750-A009D818A19A}">
      <dsp:nvSpPr>
        <dsp:cNvPr id="0" name=""/>
        <dsp:cNvSpPr/>
      </dsp:nvSpPr>
      <dsp:spPr>
        <a:xfrm rot="5400000">
          <a:off x="4660605" y="-1180847"/>
          <a:ext cx="445528" cy="8807140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Обеспечение безопасности услуг электронного управления</a:t>
          </a:r>
        </a:p>
      </dsp:txBody>
      <dsp:txXfrm rot="5400000">
        <a:off x="4660605" y="-1180847"/>
        <a:ext cx="445528" cy="8807140"/>
      </dsp:txXfrm>
    </dsp:sp>
    <dsp:sp modelId="{CEF79390-5349-40F9-A152-072851B9785E}">
      <dsp:nvSpPr>
        <dsp:cNvPr id="0" name=""/>
        <dsp:cNvSpPr/>
      </dsp:nvSpPr>
      <dsp:spPr>
        <a:xfrm rot="5400000">
          <a:off x="-102814" y="3702539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7</a:t>
          </a:r>
        </a:p>
      </dsp:txBody>
      <dsp:txXfrm rot="5400000">
        <a:off x="-102814" y="3702539"/>
        <a:ext cx="685428" cy="479799"/>
      </dsp:txXfrm>
    </dsp:sp>
    <dsp:sp modelId="{177645B5-0752-484B-B02D-48EA1218F276}">
      <dsp:nvSpPr>
        <dsp:cNvPr id="0" name=""/>
        <dsp:cNvSpPr/>
      </dsp:nvSpPr>
      <dsp:spPr>
        <a:xfrm rot="5400000">
          <a:off x="4660605" y="-581081"/>
          <a:ext cx="445528" cy="8807140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Защита важной информационной структуры</a:t>
          </a:r>
        </a:p>
      </dsp:txBody>
      <dsp:txXfrm rot="5400000">
        <a:off x="4660605" y="-581081"/>
        <a:ext cx="445528" cy="88071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AB6D2C-4288-4A3D-9D55-206F8DCF4804}">
      <dsp:nvSpPr>
        <dsp:cNvPr id="0" name=""/>
        <dsp:cNvSpPr/>
      </dsp:nvSpPr>
      <dsp:spPr>
        <a:xfrm>
          <a:off x="0" y="34131"/>
          <a:ext cx="3428999" cy="205740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Кибербезопасность субъектов финансового сектора обеспечивалась ими разрозненно, без оперативного взаимодействия</a:t>
          </a:r>
        </a:p>
      </dsp:txBody>
      <dsp:txXfrm>
        <a:off x="0" y="34131"/>
        <a:ext cx="3428999" cy="2057400"/>
      </dsp:txXfrm>
    </dsp:sp>
    <dsp:sp modelId="{86C064DB-DB11-4B23-B422-F26CFFD11944}">
      <dsp:nvSpPr>
        <dsp:cNvPr id="0" name=""/>
        <dsp:cNvSpPr/>
      </dsp:nvSpPr>
      <dsp:spPr>
        <a:xfrm>
          <a:off x="3771900" y="34131"/>
          <a:ext cx="3428999" cy="205740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Сотрудничество заинтересованных сторон в обеспечении кибербезопасности формально не регулировалось</a:t>
          </a:r>
        </a:p>
      </dsp:txBody>
      <dsp:txXfrm>
        <a:off x="3771900" y="34131"/>
        <a:ext cx="3428999" cy="2057400"/>
      </dsp:txXfrm>
    </dsp:sp>
    <dsp:sp modelId="{CC4CB909-A579-471B-9FFB-6F7D076FA4DB}">
      <dsp:nvSpPr>
        <dsp:cNvPr id="0" name=""/>
        <dsp:cNvSpPr/>
      </dsp:nvSpPr>
      <dsp:spPr>
        <a:xfrm>
          <a:off x="7543800" y="34131"/>
          <a:ext cx="3428999" cy="205740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Обеспечение противодействия  киберпреступлениям характеризовалось недостаточной согласованностью, недостаточной эффективностью используемых правовых механизмов</a:t>
          </a:r>
        </a:p>
      </dsp:txBody>
      <dsp:txXfrm>
        <a:off x="7543800" y="34131"/>
        <a:ext cx="3428999" cy="2057400"/>
      </dsp:txXfrm>
    </dsp:sp>
    <dsp:sp modelId="{91591C6A-031D-487E-BD1B-DEC4F841BE61}">
      <dsp:nvSpPr>
        <dsp:cNvPr id="0" name=""/>
        <dsp:cNvSpPr/>
      </dsp:nvSpPr>
      <dsp:spPr>
        <a:xfrm>
          <a:off x="1885950" y="2434431"/>
          <a:ext cx="3428999" cy="205740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В стране отсутствовал единый центр, обеспечивающий сбор и анализ информации по инцидентам кибербезопасности</a:t>
          </a:r>
        </a:p>
      </dsp:txBody>
      <dsp:txXfrm>
        <a:off x="1885950" y="2434431"/>
        <a:ext cx="3428999" cy="2057400"/>
      </dsp:txXfrm>
    </dsp:sp>
    <dsp:sp modelId="{D82E90A8-B8EA-4A53-B3EC-ACE7B99BF89E}">
      <dsp:nvSpPr>
        <dsp:cNvPr id="0" name=""/>
        <dsp:cNvSpPr/>
      </dsp:nvSpPr>
      <dsp:spPr>
        <a:xfrm>
          <a:off x="5657850" y="2434431"/>
          <a:ext cx="3428999" cy="205740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Отсутствие налаженного взаимодействия по сбору, обмену и анализу информации с другими международными центрами реагирования на </a:t>
          </a: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кибератаки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57850" y="2434431"/>
        <a:ext cx="3428999" cy="20574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24357A-6806-4E8F-B445-0C2DFA920216}">
      <dsp:nvSpPr>
        <dsp:cNvPr id="0" name=""/>
        <dsp:cNvSpPr/>
      </dsp:nvSpPr>
      <dsp:spPr>
        <a:xfrm>
          <a:off x="0" y="543261"/>
          <a:ext cx="10972800" cy="8568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6988D6E3-89A2-4613-907F-90A0D4ED290D}">
      <dsp:nvSpPr>
        <dsp:cNvPr id="0" name=""/>
        <dsp:cNvSpPr/>
      </dsp:nvSpPr>
      <dsp:spPr>
        <a:xfrm>
          <a:off x="485738" y="42846"/>
          <a:ext cx="7680960" cy="1003680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1. Формирование необходимых условий для повышения осведомленности об угрозах, развития человеческого капитала и потенциала отечественной отрасли ИКТ по созданию программных продуктов и систем кибербезопасности</a:t>
          </a:r>
        </a:p>
      </dsp:txBody>
      <dsp:txXfrm>
        <a:off x="485738" y="42846"/>
        <a:ext cx="7680960" cy="1003680"/>
      </dsp:txXfrm>
    </dsp:sp>
    <dsp:sp modelId="{DD076FF9-4D39-41EE-985F-CF9A9792BF92}">
      <dsp:nvSpPr>
        <dsp:cNvPr id="0" name=""/>
        <dsp:cNvSpPr/>
      </dsp:nvSpPr>
      <dsp:spPr>
        <a:xfrm>
          <a:off x="0" y="2085501"/>
          <a:ext cx="10972800" cy="8568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</dsp:sp>
    <dsp:sp modelId="{47D74877-8139-4972-8DFA-50544B7569D4}">
      <dsp:nvSpPr>
        <dsp:cNvPr id="0" name=""/>
        <dsp:cNvSpPr/>
      </dsp:nvSpPr>
      <dsp:spPr>
        <a:xfrm>
          <a:off x="548640" y="1583661"/>
          <a:ext cx="7680960" cy="1003680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2.Совершенствование правоприменительной методологической базы, нормативно-правового и организационно-технического обеспечения безопасного использования ИКТ на финансовом рынке</a:t>
          </a:r>
        </a:p>
      </dsp:txBody>
      <dsp:txXfrm>
        <a:off x="548640" y="1583661"/>
        <a:ext cx="7680960" cy="1003680"/>
      </dsp:txXfrm>
    </dsp:sp>
    <dsp:sp modelId="{190D171A-1B16-4490-AF63-3672F4625529}">
      <dsp:nvSpPr>
        <dsp:cNvPr id="0" name=""/>
        <dsp:cNvSpPr/>
      </dsp:nvSpPr>
      <dsp:spPr>
        <a:xfrm>
          <a:off x="0" y="3627741"/>
          <a:ext cx="10972800" cy="8568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8DEE943C-E587-41CE-AED5-5E227A3A1DC9}">
      <dsp:nvSpPr>
        <dsp:cNvPr id="0" name=""/>
        <dsp:cNvSpPr/>
      </dsp:nvSpPr>
      <dsp:spPr>
        <a:xfrm>
          <a:off x="548640" y="3125901"/>
          <a:ext cx="7680960" cy="1003680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3. Создание высоко адаптивной и интегрированной системы государственного управления информационной безопасностью в сфере информатизации и связи в отношении всего финансового  рынка</a:t>
          </a:r>
        </a:p>
      </dsp:txBody>
      <dsp:txXfrm>
        <a:off x="548640" y="3125901"/>
        <a:ext cx="7680960" cy="1003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482" y="188640"/>
            <a:ext cx="9157845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КАЗАХСКИЙ НАЦИОНАЛЬНЫЙ УНИВЕРСИТЕТ ИМ. АЛЬ-ФАРАБИ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62368" y="1196754"/>
            <a:ext cx="7560841" cy="64632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</a:rPr>
              <a:t>Высшая школа экономики и бизнеса</a:t>
            </a:r>
            <a:r>
              <a:rPr lang="ru-RU" dirty="0">
                <a:latin typeface="Arial" panose="020B0604020202020204" pitchFamily="34" charset="0"/>
              </a:rPr>
              <a:t> </a:t>
            </a:r>
            <a:endParaRPr lang="ru-RU" dirty="0" smtClean="0">
              <a:latin typeface="Arial" panose="020B0604020202020204" pitchFamily="34" charset="0"/>
            </a:endParaRPr>
          </a:p>
          <a:p>
            <a:pPr algn="ctr"/>
            <a:r>
              <a:rPr lang="ru-RU" b="1" dirty="0" smtClean="0">
                <a:latin typeface="Arial" panose="020B0604020202020204" pitchFamily="34" charset="0"/>
              </a:rPr>
              <a:t>Кафедра «Финансы и учет»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361" y="4005066"/>
            <a:ext cx="11255403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kk-KZ" sz="2400" b="1" dirty="0" smtClean="0">
                <a:latin typeface="Arial" charset="0"/>
                <a:cs typeface="Arial" charset="0"/>
              </a:rPr>
              <a:t>Модуль </a:t>
            </a:r>
            <a:r>
              <a:rPr lang="en-US" sz="2400" b="1" dirty="0" smtClean="0">
                <a:latin typeface="Arial" charset="0"/>
                <a:cs typeface="Arial" charset="0"/>
              </a:rPr>
              <a:t>III</a:t>
            </a:r>
            <a:r>
              <a:rPr lang="ru-RU" sz="2400" b="1" dirty="0" smtClean="0">
                <a:latin typeface="Arial" charset="0"/>
                <a:cs typeface="Arial" charset="0"/>
              </a:rPr>
              <a:t> Цифровые платежи, </a:t>
            </a:r>
            <a:r>
              <a:rPr lang="ru-RU" sz="2400" b="1" dirty="0" err="1" smtClean="0">
                <a:latin typeface="Arial" charset="0"/>
                <a:cs typeface="Arial" charset="0"/>
              </a:rPr>
              <a:t>криптовалюты</a:t>
            </a:r>
            <a:r>
              <a:rPr lang="ru-RU" sz="2400" b="1" dirty="0" smtClean="0">
                <a:latin typeface="Arial" charset="0"/>
                <a:cs typeface="Arial" charset="0"/>
              </a:rPr>
              <a:t> и </a:t>
            </a:r>
            <a:r>
              <a:rPr lang="ru-RU" sz="2400" b="1" dirty="0" err="1" smtClean="0">
                <a:latin typeface="Arial" charset="0"/>
                <a:cs typeface="Arial" charset="0"/>
              </a:rPr>
              <a:t>кибербезопасность</a:t>
            </a:r>
            <a:endParaRPr lang="ru-RU" sz="2400" b="1" dirty="0" smtClean="0">
              <a:latin typeface="Arial" charset="0"/>
              <a:cs typeface="Arial" charset="0"/>
            </a:endParaRP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Тема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15: «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Международное сотрудничество в сфере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5737" y="5661249"/>
            <a:ext cx="9837401" cy="70788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</a:rPr>
              <a:t>Дисциплина: Цифровые финансы</a:t>
            </a:r>
          </a:p>
          <a:p>
            <a:r>
              <a:rPr lang="ru-RU" sz="2000" b="1" dirty="0" smtClean="0">
                <a:latin typeface="Arial" panose="020B0604020202020204" pitchFamily="34" charset="0"/>
              </a:rPr>
              <a:t>Преподаватель: </a:t>
            </a:r>
            <a:r>
              <a:rPr lang="ru-RU" sz="2000" b="1" dirty="0" err="1" smtClean="0">
                <a:latin typeface="Arial" panose="020B0604020202020204" pitchFamily="34" charset="0"/>
              </a:rPr>
              <a:t>к.э.н</a:t>
            </a:r>
            <a:r>
              <a:rPr lang="ru-RU" sz="2000" b="1" dirty="0" smtClean="0">
                <a:latin typeface="Arial" panose="020B0604020202020204" pitchFamily="34" charset="0"/>
              </a:rPr>
              <a:t>., и.о </a:t>
            </a:r>
            <a:r>
              <a:rPr lang="kk-KZ" sz="2000" b="1" dirty="0" smtClean="0">
                <a:latin typeface="Arial" panose="020B0604020202020204" pitchFamily="34" charset="0"/>
              </a:rPr>
              <a:t>д</a:t>
            </a:r>
            <a:r>
              <a:rPr lang="ru-RU" sz="2000" b="1" dirty="0" err="1" smtClean="0">
                <a:latin typeface="Arial" panose="020B0604020202020204" pitchFamily="34" charset="0"/>
              </a:rPr>
              <a:t>оцента</a:t>
            </a:r>
            <a:r>
              <a:rPr lang="ru-RU" sz="2000" b="1" dirty="0" smtClean="0">
                <a:latin typeface="Arial" panose="020B0604020202020204" pitchFamily="34" charset="0"/>
              </a:rPr>
              <a:t> </a:t>
            </a:r>
            <a:r>
              <a:rPr lang="ru-RU" sz="2000" b="1" dirty="0" err="1" smtClean="0">
                <a:latin typeface="Arial" panose="020B0604020202020204" pitchFamily="34" charset="0"/>
              </a:rPr>
              <a:t>Касенова</a:t>
            </a:r>
            <a:r>
              <a:rPr lang="ru-RU" sz="2000" b="1" dirty="0" smtClean="0">
                <a:latin typeface="Arial" panose="020B0604020202020204" pitchFamily="34" charset="0"/>
              </a:rPr>
              <a:t> Г.Е</a:t>
            </a:r>
            <a:endParaRPr lang="ru-RU" sz="2000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2307" y="1988842"/>
            <a:ext cx="2279439" cy="194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507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Рисунок 41">
            <a:extLst>
              <a:ext uri="{FF2B5EF4-FFF2-40B4-BE49-F238E27FC236}">
                <a16:creationId xmlns:a16="http://schemas.microsoft.com/office/drawing/2014/main" xmlns="" id="{3737E515-94B1-4A40-80B1-67F0887D9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20" y="4286256"/>
            <a:ext cx="3571900" cy="2214554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690746" y="2714620"/>
            <a:ext cx="9501254" cy="7143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 основных направлений: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9522" y="3571876"/>
            <a:ext cx="8858312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регулирования систем обеспечения кибербезопасности субъектов финансового сектора</a:t>
            </a:r>
          </a:p>
        </p:txBody>
      </p:sp>
      <p:cxnSp>
        <p:nvCxnSpPr>
          <p:cNvPr id="12" name="Соединительная линия уступом 11"/>
          <p:cNvCxnSpPr>
            <a:stCxn id="4" idx="1"/>
            <a:endCxn id="5" idx="1"/>
          </p:cNvCxnSpPr>
          <p:nvPr/>
        </p:nvCxnSpPr>
        <p:spPr>
          <a:xfrm rot="10800000" flipV="1">
            <a:off x="309522" y="3071810"/>
            <a:ext cx="2381224" cy="785818"/>
          </a:xfrm>
          <a:prstGeom prst="bentConnector3">
            <a:avLst>
              <a:gd name="adj1" fmla="val 1096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309522" y="5500702"/>
            <a:ext cx="8858312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сотрудничество в сфере борьбы с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киберпреступностью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национальном и глобальном масштабе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09522" y="4214818"/>
            <a:ext cx="8858312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кибербезопасности физических и юридических лиц при использовании финансовых услуг;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09522" y="6072206"/>
            <a:ext cx="8858312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и развитие национальных технологий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киберзащиты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финансового сектора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09522" y="4857760"/>
            <a:ext cx="8858312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устойчивого и безопасного функционирования критичной информационной инфраструктуры финансового сектора, включая Национальный банк;</a:t>
            </a:r>
          </a:p>
        </p:txBody>
      </p:sp>
      <p:cxnSp>
        <p:nvCxnSpPr>
          <p:cNvPr id="31" name="Соединительная линия уступом 30"/>
          <p:cNvCxnSpPr>
            <a:stCxn id="4" idx="1"/>
            <a:endCxn id="24" idx="1"/>
          </p:cNvCxnSpPr>
          <p:nvPr/>
        </p:nvCxnSpPr>
        <p:spPr>
          <a:xfrm rot="10800000" flipV="1">
            <a:off x="309522" y="3071810"/>
            <a:ext cx="2381224" cy="1428760"/>
          </a:xfrm>
          <a:prstGeom prst="bentConnector3">
            <a:avLst>
              <a:gd name="adj1" fmla="val 1096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>
            <a:stCxn id="4" idx="1"/>
            <a:endCxn id="26" idx="1"/>
          </p:cNvCxnSpPr>
          <p:nvPr/>
        </p:nvCxnSpPr>
        <p:spPr>
          <a:xfrm rot="10800000" flipV="1">
            <a:off x="309522" y="3071810"/>
            <a:ext cx="2381224" cy="2071702"/>
          </a:xfrm>
          <a:prstGeom prst="bentConnector3">
            <a:avLst>
              <a:gd name="adj1" fmla="val 1096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Соединительная линия уступом 34"/>
          <p:cNvCxnSpPr>
            <a:stCxn id="4" idx="1"/>
            <a:endCxn id="23" idx="1"/>
          </p:cNvCxnSpPr>
          <p:nvPr/>
        </p:nvCxnSpPr>
        <p:spPr>
          <a:xfrm rot="10800000" flipV="1">
            <a:off x="309522" y="3071810"/>
            <a:ext cx="2381224" cy="2714644"/>
          </a:xfrm>
          <a:prstGeom prst="bentConnector3">
            <a:avLst>
              <a:gd name="adj1" fmla="val 1096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36"/>
          <p:cNvCxnSpPr>
            <a:stCxn id="4" idx="1"/>
            <a:endCxn id="25" idx="1"/>
          </p:cNvCxnSpPr>
          <p:nvPr/>
        </p:nvCxnSpPr>
        <p:spPr>
          <a:xfrm rot="10800000" flipV="1">
            <a:off x="309522" y="3071810"/>
            <a:ext cx="2381224" cy="3286148"/>
          </a:xfrm>
          <a:prstGeom prst="bentConnector3">
            <a:avLst>
              <a:gd name="adj1" fmla="val 1096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5.Обеспечение кибербезопасности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166646" y="1214422"/>
            <a:ext cx="2857520" cy="150019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 2023 году Нацбанк планирует создать эффективную систему обеспечения кибербезопасности финансового сектора.</a:t>
            </a:r>
          </a:p>
        </p:txBody>
      </p:sp>
    </p:spTree>
    <p:extLst>
      <p:ext uri="{BB962C8B-B14F-4D97-AF65-F5344CB8AC3E}">
        <p14:creationId xmlns:p14="http://schemas.microsoft.com/office/powerpoint/2010/main" xmlns="" val="770432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024034" y="1857364"/>
            <a:ext cx="7500990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Основными участниками системы обеспечения кибербезопасности являются </a:t>
            </a:r>
          </a:p>
        </p:txBody>
      </p:sp>
      <p:sp>
        <p:nvSpPr>
          <p:cNvPr id="5" name="Овал 4"/>
          <p:cNvSpPr/>
          <p:nvPr/>
        </p:nvSpPr>
        <p:spPr>
          <a:xfrm>
            <a:off x="-261982" y="4143380"/>
            <a:ext cx="2500330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потребители</a:t>
            </a:r>
          </a:p>
        </p:txBody>
      </p:sp>
      <p:sp>
        <p:nvSpPr>
          <p:cNvPr id="7" name="Овал 6"/>
          <p:cNvSpPr/>
          <p:nvPr/>
        </p:nvSpPr>
        <p:spPr>
          <a:xfrm>
            <a:off x="4810116" y="4143380"/>
            <a:ext cx="2571768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Национальный Банк</a:t>
            </a:r>
          </a:p>
        </p:txBody>
      </p:sp>
      <p:sp>
        <p:nvSpPr>
          <p:cNvPr id="8" name="Овал 7"/>
          <p:cNvSpPr/>
          <p:nvPr/>
        </p:nvSpPr>
        <p:spPr>
          <a:xfrm>
            <a:off x="2095472" y="4143380"/>
            <a:ext cx="2786082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поставщики финансовых услуг </a:t>
            </a:r>
          </a:p>
        </p:txBody>
      </p:sp>
      <p:cxnSp>
        <p:nvCxnSpPr>
          <p:cNvPr id="18" name="Соединительная линия уступом 17"/>
          <p:cNvCxnSpPr>
            <a:stCxn id="4" idx="2"/>
            <a:endCxn id="5" idx="0"/>
          </p:cNvCxnSpPr>
          <p:nvPr/>
        </p:nvCxnSpPr>
        <p:spPr>
          <a:xfrm rot="5400000">
            <a:off x="2524100" y="892951"/>
            <a:ext cx="1714512" cy="47863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>
            <a:stCxn id="4" idx="2"/>
            <a:endCxn id="8" idx="0"/>
          </p:cNvCxnSpPr>
          <p:nvPr/>
        </p:nvCxnSpPr>
        <p:spPr>
          <a:xfrm rot="5400000">
            <a:off x="3774265" y="2143116"/>
            <a:ext cx="1714512" cy="228601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>
            <a:stCxn id="4" idx="2"/>
            <a:endCxn id="7" idx="0"/>
          </p:cNvCxnSpPr>
          <p:nvPr/>
        </p:nvCxnSpPr>
        <p:spPr>
          <a:xfrm rot="16200000" flipH="1">
            <a:off x="5078008" y="3125388"/>
            <a:ext cx="1714512" cy="32147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5.Обеспечение кибербезопасности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7381884" y="4143380"/>
            <a:ext cx="2643206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операторы связи, провайдеры услуг</a:t>
            </a:r>
          </a:p>
        </p:txBody>
      </p:sp>
      <p:sp>
        <p:nvSpPr>
          <p:cNvPr id="54" name="Овал 53"/>
          <p:cNvSpPr/>
          <p:nvPr/>
        </p:nvSpPr>
        <p:spPr>
          <a:xfrm>
            <a:off x="9953652" y="4143380"/>
            <a:ext cx="2571768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поставщики программного и аппаратного обеспечения</a:t>
            </a:r>
          </a:p>
        </p:txBody>
      </p:sp>
      <p:cxnSp>
        <p:nvCxnSpPr>
          <p:cNvPr id="60" name="Соединительная линия уступом 59"/>
          <p:cNvCxnSpPr>
            <a:stCxn id="4" idx="2"/>
            <a:endCxn id="44" idx="0"/>
          </p:cNvCxnSpPr>
          <p:nvPr/>
        </p:nvCxnSpPr>
        <p:spPr>
          <a:xfrm rot="16200000" flipH="1">
            <a:off x="6381752" y="1821645"/>
            <a:ext cx="1714512" cy="292895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Соединительная линия уступом 61"/>
          <p:cNvCxnSpPr>
            <a:stCxn id="4" idx="2"/>
            <a:endCxn id="54" idx="0"/>
          </p:cNvCxnSpPr>
          <p:nvPr/>
        </p:nvCxnSpPr>
        <p:spPr>
          <a:xfrm rot="16200000" flipH="1">
            <a:off x="7649776" y="553620"/>
            <a:ext cx="1714512" cy="546500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024034" y="1857364"/>
            <a:ext cx="7500990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кибербезопасности финансового сектора состоит из четырех ключевых элементов:</a:t>
            </a:r>
          </a:p>
        </p:txBody>
      </p:sp>
      <p:sp>
        <p:nvSpPr>
          <p:cNvPr id="5" name="Овал 4"/>
          <p:cNvSpPr/>
          <p:nvPr/>
        </p:nvSpPr>
        <p:spPr>
          <a:xfrm>
            <a:off x="0" y="4071942"/>
            <a:ext cx="2500330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и обнаружение</a:t>
            </a:r>
          </a:p>
        </p:txBody>
      </p:sp>
      <p:sp>
        <p:nvSpPr>
          <p:cNvPr id="6" name="Овал 5"/>
          <p:cNvSpPr/>
          <p:nvPr/>
        </p:nvSpPr>
        <p:spPr>
          <a:xfrm>
            <a:off x="9453586" y="4071942"/>
            <a:ext cx="2738414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повышение осведомленности</a:t>
            </a:r>
          </a:p>
        </p:txBody>
      </p:sp>
      <p:sp>
        <p:nvSpPr>
          <p:cNvPr id="7" name="Овал 6"/>
          <p:cNvSpPr/>
          <p:nvPr/>
        </p:nvSpPr>
        <p:spPr>
          <a:xfrm>
            <a:off x="6381752" y="4071942"/>
            <a:ext cx="2571768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реагирование</a:t>
            </a:r>
          </a:p>
        </p:txBody>
      </p:sp>
      <p:sp>
        <p:nvSpPr>
          <p:cNvPr id="8" name="Овал 7"/>
          <p:cNvSpPr/>
          <p:nvPr/>
        </p:nvSpPr>
        <p:spPr>
          <a:xfrm>
            <a:off x="2881290" y="4071942"/>
            <a:ext cx="2786082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профилактика (предотвращение)</a:t>
            </a:r>
          </a:p>
        </p:txBody>
      </p:sp>
      <p:cxnSp>
        <p:nvCxnSpPr>
          <p:cNvPr id="18" name="Соединительная линия уступом 17"/>
          <p:cNvCxnSpPr>
            <a:stCxn id="4" idx="2"/>
            <a:endCxn id="5" idx="0"/>
          </p:cNvCxnSpPr>
          <p:nvPr/>
        </p:nvCxnSpPr>
        <p:spPr>
          <a:xfrm rot="5400000">
            <a:off x="2690810" y="988223"/>
            <a:ext cx="1643074" cy="45243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>
            <a:stCxn id="4" idx="2"/>
            <a:endCxn id="8" idx="0"/>
          </p:cNvCxnSpPr>
          <p:nvPr/>
        </p:nvCxnSpPr>
        <p:spPr>
          <a:xfrm rot="5400000">
            <a:off x="4202893" y="2500306"/>
            <a:ext cx="1643074" cy="150019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>
            <a:stCxn id="4" idx="2"/>
            <a:endCxn id="7" idx="0"/>
          </p:cNvCxnSpPr>
          <p:nvPr/>
        </p:nvCxnSpPr>
        <p:spPr>
          <a:xfrm rot="16200000" flipH="1">
            <a:off x="5899545" y="2303851"/>
            <a:ext cx="1643074" cy="189310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>
            <a:stCxn id="4" idx="2"/>
            <a:endCxn id="6" idx="0"/>
          </p:cNvCxnSpPr>
          <p:nvPr/>
        </p:nvCxnSpPr>
        <p:spPr>
          <a:xfrm rot="16200000" flipH="1">
            <a:off x="7477124" y="726273"/>
            <a:ext cx="1643074" cy="50482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762000" y="4270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5.Обеспечение кибербезопасности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166646" y="1214422"/>
            <a:ext cx="11072890" cy="192882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результате реализации Стратегии был сформирован механизм оперативного информирования и реагирования на киберугрозы в финансовом секторе страны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166646" y="2928934"/>
            <a:ext cx="9286940" cy="207170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зависимости от степени угрозы будут задействованы как субъекты финансового сектора, так и силы уполномоченных государственных органов, в том числе правоохранительных и специальных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238084" y="4786322"/>
            <a:ext cx="7524760" cy="178592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Национальный Банк -оперативный центр  по координации действий по обеспечению кибербезопасности в финансовом секторе страны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762000" y="4270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5.Обеспечение кибербезопасности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E3B24B-9644-D247-8270-9F0124332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5.Обеспечение </a:t>
            </a:r>
            <a:r>
              <a:rPr 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09588" y="1764940"/>
            <a:ext cx="10858576" cy="10715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Кибербезопасность — это деятельность, направленная на защиту систем, сетей и программ от цифровых атак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09588" y="4725144"/>
            <a:ext cx="10858576" cy="8572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основным ориентиром и приоритетами законодательства РК, является защита критически важных объектов информационно-коммуникационной инфраструктуры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09588" y="3280761"/>
            <a:ext cx="1085857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Национальная  стратегия по кибербезопасности -это инструмент для улучшения и повышения уровня безопасности национальной информационной инфраструктуры и услуг</a:t>
            </a:r>
          </a:p>
        </p:txBody>
      </p:sp>
    </p:spTree>
    <p:extLst>
      <p:ext uri="{BB962C8B-B14F-4D97-AF65-F5344CB8AC3E}">
        <p14:creationId xmlns:p14="http://schemas.microsoft.com/office/powerpoint/2010/main" xmlns="" val="147495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0546981-35E5-3447-A599-CAE5153F68AC}"/>
              </a:ext>
            </a:extLst>
          </p:cNvPr>
          <p:cNvSpPr txBox="1"/>
          <p:nvPr/>
        </p:nvSpPr>
        <p:spPr>
          <a:xfrm>
            <a:off x="1852989" y="756796"/>
            <a:ext cx="8486019" cy="646331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литературы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F9407F7-1BF9-AB45-92AC-3A28AC5C0CBD}"/>
              </a:ext>
            </a:extLst>
          </p:cNvPr>
          <p:cNvSpPr txBox="1"/>
          <p:nvPr/>
        </p:nvSpPr>
        <p:spPr>
          <a:xfrm>
            <a:off x="533400" y="1371600"/>
            <a:ext cx="11353800" cy="440120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457189" indent="-457189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Об утверждении Государственной программы «Цифровой Казахстан» // Постановление Правительства Республики Казахстан от 12 декабря 2017 года № 827//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https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://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adilet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zan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kz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/ </a:t>
            </a:r>
          </a:p>
          <a:p>
            <a:pPr marL="457189" indent="-457189">
              <a:buFont typeface="+mj-lt"/>
              <a:buAutoNum type="arabicPeriod"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Касенова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Г.Е Современные финансовые услуги банков: учебное пособие /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Қазақ Университеті- Алматы, 2021, 264с.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457189" indent="-457189">
              <a:buFont typeface="+mj-lt"/>
              <a:buAutoNum type="arabicPeriod"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Катасонов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В. Ю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Цифровые финансы.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Криптовалюты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 электронная экономика. Свобода или концлагерь? / В. Ю.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Катасонов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— «Книжный мир», 2017.600 с.</a:t>
            </a:r>
          </a:p>
          <a:p>
            <a:pPr marL="457189" indent="-457189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Ковалев, М. М. Цифровая экономика / М. М. Ковалев, Г. Г.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Головенчик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– Минск : Изд. центр БГУ, 2018. – 328 с.</a:t>
            </a:r>
          </a:p>
          <a:p>
            <a:pPr marL="457189" indent="-457189">
              <a:buFont typeface="+mj-lt"/>
              <a:buAutoNum type="arabicPeriod"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Балдин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К. В. Информационные системы в экономике: учебник / К. В.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Балдин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В. Б. Уткин. – 7-е изд. – М.: Дашков и К, 2017. – 395 с. </a:t>
            </a:r>
          </a:p>
          <a:p>
            <a:pPr marL="457189" indent="-457189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Капитализация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криптовалют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https://coinmarketcap.com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457189" indent="-457189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Digital economy &amp; society in the EU http://ec.europa.eu/eurostat/cache/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infographs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ict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/2018/index.html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457189" indent="-457189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Eurostat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https://ec.europa.eu/eurostat/web/main/home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232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52A636-A3DA-E14B-8D8B-84047DB34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D53FF7-A730-FD47-A299-922B3D7FC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1. Понятие кибербезопасности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2.Стратегии кибербезопасности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3.Причины создания национальной стратегии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4.Национальная стратегия кибербезопасности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5.Обеспечение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6557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166778" y="5429264"/>
            <a:ext cx="5679746" cy="10001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Проще говоря,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кибербезопасность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это защита ценных данных в электронном виде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928802"/>
            <a:ext cx="5015880" cy="264320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это совокупность методов и практик защиты конфиденциальной информации и данных компании от несанкционированного доступа, и от атак злоумышленников </a:t>
            </a:r>
          </a:p>
        </p:txBody>
      </p:sp>
      <p:pic>
        <p:nvPicPr>
          <p:cNvPr id="8" name="Picture 2" descr="C:\Users\Нака\Pictures\abfaf167-2a92-4e7f-ac12-12a5fcb8686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7570" y="2071678"/>
            <a:ext cx="4809306" cy="4357718"/>
          </a:xfrm>
          <a:prstGeom prst="rect">
            <a:avLst/>
          </a:prstGeom>
          <a:noFill/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329908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1.Понятие кибербезопасности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3223582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Скругленный прямоугольник 58"/>
          <p:cNvSpPr/>
          <p:nvPr/>
        </p:nvSpPr>
        <p:spPr>
          <a:xfrm>
            <a:off x="3667108" y="1500174"/>
            <a:ext cx="4214842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Кибербезопасность борется с тремя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основными видами угроз: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66646" y="3000372"/>
            <a:ext cx="2928958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киберпреступление</a:t>
            </a: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3881422" y="3000372"/>
            <a:ext cx="357190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кибератака</a:t>
            </a: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8310578" y="3000372"/>
            <a:ext cx="3571900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кибертерроризм</a:t>
            </a:r>
          </a:p>
        </p:txBody>
      </p:sp>
      <p:sp>
        <p:nvSpPr>
          <p:cNvPr id="31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1.Понятие кибербезопасности</a:t>
            </a:r>
          </a:p>
        </p:txBody>
      </p:sp>
      <p:cxnSp>
        <p:nvCxnSpPr>
          <p:cNvPr id="57" name="Shape 56"/>
          <p:cNvCxnSpPr>
            <a:stCxn id="59" idx="2"/>
            <a:endCxn id="60" idx="0"/>
          </p:cNvCxnSpPr>
          <p:nvPr/>
        </p:nvCxnSpPr>
        <p:spPr>
          <a:xfrm rot="5400000">
            <a:off x="3381356" y="607199"/>
            <a:ext cx="642942" cy="414340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Соединительная линия уступом 63"/>
          <p:cNvCxnSpPr>
            <a:stCxn id="59" idx="2"/>
            <a:endCxn id="61" idx="0"/>
          </p:cNvCxnSpPr>
          <p:nvPr/>
        </p:nvCxnSpPr>
        <p:spPr>
          <a:xfrm rot="5400000">
            <a:off x="5399480" y="2625323"/>
            <a:ext cx="642942" cy="10715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Соединительная линия уступом 68"/>
          <p:cNvCxnSpPr>
            <a:stCxn id="59" idx="2"/>
            <a:endCxn id="62" idx="0"/>
          </p:cNvCxnSpPr>
          <p:nvPr/>
        </p:nvCxnSpPr>
        <p:spPr>
          <a:xfrm rot="16200000" flipH="1">
            <a:off x="7614057" y="517901"/>
            <a:ext cx="642942" cy="432199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3" name="Овал 72"/>
          <p:cNvSpPr/>
          <p:nvPr/>
        </p:nvSpPr>
        <p:spPr>
          <a:xfrm>
            <a:off x="2381224" y="4437112"/>
            <a:ext cx="7143800" cy="199226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Финансовая отрасль является одной из основных мишеней для киберпреступников, финансовые организации хранят конфиденциальные персональные данные и владеют важной информацией о финансовых операциях</a:t>
            </a:r>
          </a:p>
        </p:txBody>
      </p:sp>
    </p:spTree>
    <p:extLst>
      <p:ext uri="{BB962C8B-B14F-4D97-AF65-F5344CB8AC3E}">
        <p14:creationId xmlns:p14="http://schemas.microsoft.com/office/powerpoint/2010/main" xmlns="" val="200664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934487870"/>
              </p:ext>
            </p:extLst>
          </p:nvPr>
        </p:nvGraphicFramePr>
        <p:xfrm>
          <a:off x="2905060" y="2571720"/>
          <a:ext cx="9286940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0" y="1643050"/>
            <a:ext cx="9501254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Основные стратегии, используемые для обеспечения кибербезопасности в мире: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2.Стратегии кибербезопасности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74663877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3.Причины создания национальной стратегии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4.Национальная стратегия кибербезопасности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2398" y="1571612"/>
            <a:ext cx="11215766" cy="11430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Постановлением правления Национального банка Казахстан от 29 октября </a:t>
            </a:r>
          </a:p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2018 года утверждена: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«Стратегия кибербезопасности финансового сектора»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на 2018-2022 годы</a:t>
            </a:r>
          </a:p>
        </p:txBody>
      </p:sp>
      <p:sp>
        <p:nvSpPr>
          <p:cNvPr id="5" name="Овал 4"/>
          <p:cNvSpPr/>
          <p:nvPr/>
        </p:nvSpPr>
        <p:spPr>
          <a:xfrm>
            <a:off x="3667108" y="3571876"/>
            <a:ext cx="4572032" cy="157163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Стратегия утверждена в рамках реализации Концепции кибербезопасности («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Киберщит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Казахстан»).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2398" y="5929330"/>
            <a:ext cx="11358642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создание условий для безопасного предоставления финансовых услуг, что необходимо для обеспечения стабильного функционирования и развития финансового сектора 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5738810" y="2857496"/>
            <a:ext cx="214314" cy="71438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5738810" y="5214950"/>
            <a:ext cx="214314" cy="71438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35773137"/>
              </p:ext>
            </p:extLst>
          </p:nvPr>
        </p:nvGraphicFramePr>
        <p:xfrm>
          <a:off x="166646" y="2143116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4.Национальная стратегия кибербезопасности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09600" y="1600201"/>
            <a:ext cx="1771624" cy="685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Скругленный прямоугольник 58"/>
          <p:cNvSpPr/>
          <p:nvPr/>
        </p:nvSpPr>
        <p:spPr>
          <a:xfrm>
            <a:off x="0" y="4429132"/>
            <a:ext cx="2024034" cy="164307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Принципы стратегии: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167174" y="1785926"/>
            <a:ext cx="785818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1.соблюдение прав, свобод и законных интересов физических лиц, а также прав и законных интересов юридических лиц</a:t>
            </a: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4167174" y="2643182"/>
            <a:ext cx="7858180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2.обеспечение безопасности личности, общества и государства при применении информационно-коммуникационных технологий</a:t>
            </a: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4167174" y="3500438"/>
            <a:ext cx="7858180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3.осуществление деятельности по информатизации страны на основе единых стандартов, обеспечивающих надежность и управляемость объектов информатизации</a:t>
            </a:r>
          </a:p>
        </p:txBody>
      </p:sp>
      <p:cxnSp>
        <p:nvCxnSpPr>
          <p:cNvPr id="72" name="Соединительная линия уступом 71"/>
          <p:cNvCxnSpPr>
            <a:stCxn id="59" idx="3"/>
            <a:endCxn id="60" idx="1"/>
          </p:cNvCxnSpPr>
          <p:nvPr/>
        </p:nvCxnSpPr>
        <p:spPr>
          <a:xfrm flipV="1">
            <a:off x="2024034" y="2143116"/>
            <a:ext cx="2143140" cy="310755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Соединительная линия уступом 73"/>
          <p:cNvCxnSpPr>
            <a:stCxn id="59" idx="3"/>
            <a:endCxn id="62" idx="1"/>
          </p:cNvCxnSpPr>
          <p:nvPr/>
        </p:nvCxnSpPr>
        <p:spPr>
          <a:xfrm flipV="1">
            <a:off x="2024034" y="3893347"/>
            <a:ext cx="2143140" cy="13573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Соединительная линия уступом 75"/>
          <p:cNvCxnSpPr>
            <a:stCxn id="59" idx="3"/>
            <a:endCxn id="61" idx="1"/>
          </p:cNvCxnSpPr>
          <p:nvPr/>
        </p:nvCxnSpPr>
        <p:spPr>
          <a:xfrm flipV="1">
            <a:off x="2024034" y="2964653"/>
            <a:ext cx="2143140" cy="228601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Скругленный прямоугольник 45"/>
          <p:cNvSpPr/>
          <p:nvPr/>
        </p:nvSpPr>
        <p:spPr>
          <a:xfrm>
            <a:off x="4167174" y="4429132"/>
            <a:ext cx="7858180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4.четкое разграничение полномочий государственных органов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167174" y="5286388"/>
            <a:ext cx="7858180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5.непрерывный мониторинг информационной безопасности объектов информационно-коммуникационной инфраструктуры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167174" y="6072206"/>
            <a:ext cx="7858180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6.системы обеспечения национальной безопасности с международными системами безопасности</a:t>
            </a:r>
          </a:p>
        </p:txBody>
      </p:sp>
      <p:cxnSp>
        <p:nvCxnSpPr>
          <p:cNvPr id="92" name="Соединительная линия уступом 91"/>
          <p:cNvCxnSpPr>
            <a:stCxn id="59" idx="3"/>
            <a:endCxn id="46" idx="1"/>
          </p:cNvCxnSpPr>
          <p:nvPr/>
        </p:nvCxnSpPr>
        <p:spPr>
          <a:xfrm flipV="1">
            <a:off x="2024034" y="4750603"/>
            <a:ext cx="2143140" cy="5000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Соединительная линия уступом 93"/>
          <p:cNvCxnSpPr>
            <a:stCxn id="59" idx="3"/>
            <a:endCxn id="47" idx="1"/>
          </p:cNvCxnSpPr>
          <p:nvPr/>
        </p:nvCxnSpPr>
        <p:spPr>
          <a:xfrm>
            <a:off x="2024034" y="5250669"/>
            <a:ext cx="2143140" cy="357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Соединительная линия уступом 95"/>
          <p:cNvCxnSpPr>
            <a:stCxn id="59" idx="3"/>
            <a:endCxn id="48" idx="1"/>
          </p:cNvCxnSpPr>
          <p:nvPr/>
        </p:nvCxnSpPr>
        <p:spPr>
          <a:xfrm>
            <a:off x="2024034" y="5250669"/>
            <a:ext cx="2143140" cy="114300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4.Национальная стратегия кибербезопасности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20066495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</TotalTime>
  <Words>855</Words>
  <Application>Microsoft Office PowerPoint</Application>
  <PresentationFormat>Произвольный</PresentationFormat>
  <Paragraphs>100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КАЗАХСКИЙ НАЦИОНАЛЬНЫЙ УНИВЕРСИТЕТ ИМ. АЛЬ-ФАРАБИ</vt:lpstr>
      <vt:lpstr>Содержание </vt:lpstr>
      <vt:lpstr>1.Понятие кибербезопасности</vt:lpstr>
      <vt:lpstr>1.Понятие кибербезопасности</vt:lpstr>
      <vt:lpstr>2.Стратегии кибербезопасности</vt:lpstr>
      <vt:lpstr>3.Причины создания национальной стратегии</vt:lpstr>
      <vt:lpstr>4.Национальная стратегия кибербезопасности</vt:lpstr>
      <vt:lpstr>4.Национальная стратегия кибербезопасности</vt:lpstr>
      <vt:lpstr>4.Национальная стратегия кибербезопасности</vt:lpstr>
      <vt:lpstr>5.Обеспечение кибербезопасности</vt:lpstr>
      <vt:lpstr>5.Обеспечение кибербезопасности</vt:lpstr>
      <vt:lpstr>Слайд 12</vt:lpstr>
      <vt:lpstr>Слайд 13</vt:lpstr>
      <vt:lpstr>5.Обеспечение кибербезопасности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Фундаментальные Принципы и понятийный аппарат основ корпоративных финансов</dc:title>
  <dc:creator>Даяна Ибраева</dc:creator>
  <cp:lastModifiedBy>Гульмира</cp:lastModifiedBy>
  <cp:revision>95</cp:revision>
  <dcterms:created xsi:type="dcterms:W3CDTF">2021-09-05T06:37:27Z</dcterms:created>
  <dcterms:modified xsi:type="dcterms:W3CDTF">2021-10-13T12:42:30Z</dcterms:modified>
</cp:coreProperties>
</file>